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45"/>
  </p:notesMasterIdLst>
  <p:handoutMasterIdLst>
    <p:handoutMasterId r:id="rId46"/>
  </p:handoutMasterIdLst>
  <p:sldIdLst>
    <p:sldId id="256" r:id="rId5"/>
    <p:sldId id="323" r:id="rId6"/>
    <p:sldId id="277" r:id="rId7"/>
    <p:sldId id="262" r:id="rId8"/>
    <p:sldId id="289" r:id="rId9"/>
    <p:sldId id="264" r:id="rId10"/>
    <p:sldId id="258" r:id="rId11"/>
    <p:sldId id="278" r:id="rId12"/>
    <p:sldId id="295" r:id="rId13"/>
    <p:sldId id="266" r:id="rId14"/>
    <p:sldId id="268" r:id="rId15"/>
    <p:sldId id="298" r:id="rId16"/>
    <p:sldId id="299" r:id="rId17"/>
    <p:sldId id="270" r:id="rId18"/>
    <p:sldId id="293" r:id="rId19"/>
    <p:sldId id="297" r:id="rId20"/>
    <p:sldId id="300" r:id="rId21"/>
    <p:sldId id="301" r:id="rId22"/>
    <p:sldId id="302" r:id="rId23"/>
    <p:sldId id="303" r:id="rId24"/>
    <p:sldId id="304" r:id="rId25"/>
    <p:sldId id="305" r:id="rId26"/>
    <p:sldId id="306" r:id="rId27"/>
    <p:sldId id="307" r:id="rId28"/>
    <p:sldId id="308" r:id="rId29"/>
    <p:sldId id="309" r:id="rId30"/>
    <p:sldId id="310" r:id="rId31"/>
    <p:sldId id="311" r:id="rId32"/>
    <p:sldId id="276" r:id="rId33"/>
    <p:sldId id="312" r:id="rId34"/>
    <p:sldId id="313" r:id="rId35"/>
    <p:sldId id="314" r:id="rId36"/>
    <p:sldId id="321" r:id="rId37"/>
    <p:sldId id="322" r:id="rId38"/>
    <p:sldId id="315" r:id="rId39"/>
    <p:sldId id="318" r:id="rId40"/>
    <p:sldId id="319" r:id="rId41"/>
    <p:sldId id="317" r:id="rId42"/>
    <p:sldId id="324" r:id="rId43"/>
    <p:sldId id="32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01" autoAdjust="0"/>
    <p:restoredTop sz="94609" autoAdjust="0"/>
  </p:normalViewPr>
  <p:slideViewPr>
    <p:cSldViewPr snapToGrid="0">
      <p:cViewPr varScale="1">
        <p:scale>
          <a:sx n="79" d="100"/>
          <a:sy n="79" d="100"/>
        </p:scale>
        <p:origin x="931" y="67"/>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10/12/2024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10/12/2024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solidFill>
                  <a:schemeClr val="tx1">
                    <a:lumMod val="75000"/>
                    <a:lumOff val="2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lumMod val="75000"/>
                    <a:lumOff val="25000"/>
                  </a:schemeClr>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US" dirty="0"/>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290034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Yar</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endParaRPr lang="en-US" noProof="0"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endParaRPr lang="en-US" noProof="0" dirty="0"/>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US" dirty="0"/>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blipFill dpi="0" rotWithShape="1">
          <a:blip r:embed="rId2">
            <a:alphaModFix amt="15000"/>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endParaRPr lang="en-US" dirty="0"/>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endParaRPr lang="en-US" dirty="0"/>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endParaRPr lang="en-US" dirty="0"/>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endParaRPr lang="en-US" dirty="0"/>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alphaModFix amt="15000"/>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701"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dt="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5.png"/><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4.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394953" y="2215508"/>
            <a:ext cx="7918315" cy="1122202"/>
          </a:xfrm>
        </p:spPr>
        <p:txBody>
          <a:bodyPr/>
          <a:lstStyle/>
          <a:p>
            <a:r>
              <a:rPr lang="en-US" dirty="0">
                <a:latin typeface="Amasis MT Pro Black" panose="02040A04050005020304" pitchFamily="18" charset="0"/>
              </a:rPr>
              <a:t>Intel Products Sentiment and Trend Analysis</a:t>
            </a:r>
          </a:p>
        </p:txBody>
      </p:sp>
      <p:sp>
        <p:nvSpPr>
          <p:cNvPr id="5" name="TextBox 4">
            <a:extLst>
              <a:ext uri="{FF2B5EF4-FFF2-40B4-BE49-F238E27FC236}">
                <a16:creationId xmlns:a16="http://schemas.microsoft.com/office/drawing/2014/main" id="{E541F1D0-1D97-6984-243E-15F54FAB8C17}"/>
              </a:ext>
            </a:extLst>
          </p:cNvPr>
          <p:cNvSpPr txBox="1"/>
          <p:nvPr/>
        </p:nvSpPr>
        <p:spPr>
          <a:xfrm>
            <a:off x="7503268" y="3404681"/>
            <a:ext cx="4688732" cy="646331"/>
          </a:xfrm>
          <a:prstGeom prst="rect">
            <a:avLst/>
          </a:prstGeom>
          <a:noFill/>
        </p:spPr>
        <p:txBody>
          <a:bodyPr wrap="square" rtlCol="0">
            <a:spAutoFit/>
          </a:bodyPr>
          <a:lstStyle/>
          <a:p>
            <a:r>
              <a:rPr lang="en-US" dirty="0"/>
              <a:t>Machine Learning and Natural Language processing NLP solution</a:t>
            </a:r>
          </a:p>
        </p:txBody>
      </p:sp>
      <p:pic>
        <p:nvPicPr>
          <p:cNvPr id="7" name="Picture 6" descr="A blue logo with text&#10;&#10;Description automatically generated">
            <a:extLst>
              <a:ext uri="{FF2B5EF4-FFF2-40B4-BE49-F238E27FC236}">
                <a16:creationId xmlns:a16="http://schemas.microsoft.com/office/drawing/2014/main" id="{5AAFD235-F990-41C3-5ACE-9F9DF5841553}"/>
              </a:ext>
            </a:extLst>
          </p:cNvPr>
          <p:cNvPicPr>
            <a:picLocks noChangeAspect="1"/>
          </p:cNvPicPr>
          <p:nvPr/>
        </p:nvPicPr>
        <p:blipFill>
          <a:blip r:embed="rId2"/>
          <a:stretch>
            <a:fillRect/>
          </a:stretch>
        </p:blipFill>
        <p:spPr>
          <a:xfrm>
            <a:off x="11129819" y="5983550"/>
            <a:ext cx="1008924" cy="667864"/>
          </a:xfrm>
          <a:prstGeom prst="rect">
            <a:avLst/>
          </a:prstGeom>
        </p:spPr>
      </p:pic>
      <p:pic>
        <p:nvPicPr>
          <p:cNvPr id="15" name="Picture 14" descr="A black text on a white background&#10;&#10;Description automatically generated">
            <a:extLst>
              <a:ext uri="{FF2B5EF4-FFF2-40B4-BE49-F238E27FC236}">
                <a16:creationId xmlns:a16="http://schemas.microsoft.com/office/drawing/2014/main" id="{488FD47D-5EB8-5841-DE77-4B898CA7A56F}"/>
              </a:ext>
            </a:extLst>
          </p:cNvPr>
          <p:cNvPicPr>
            <a:picLocks noChangeAspect="1"/>
          </p:cNvPicPr>
          <p:nvPr/>
        </p:nvPicPr>
        <p:blipFill>
          <a:blip r:embed="rId3"/>
          <a:stretch>
            <a:fillRect/>
          </a:stretch>
        </p:blipFill>
        <p:spPr>
          <a:xfrm>
            <a:off x="9960299" y="0"/>
            <a:ext cx="2187130" cy="952583"/>
          </a:xfrm>
          <a:prstGeom prst="rect">
            <a:avLst/>
          </a:prstGeom>
        </p:spPr>
      </p:pic>
      <p:pic>
        <p:nvPicPr>
          <p:cNvPr id="17" name="Picture 16" descr="A logo of a globe with a graduation cap&#10;&#10;Description automatically generated">
            <a:extLst>
              <a:ext uri="{FF2B5EF4-FFF2-40B4-BE49-F238E27FC236}">
                <a16:creationId xmlns:a16="http://schemas.microsoft.com/office/drawing/2014/main" id="{08561428-029A-18AF-AA94-A74B36DDE164}"/>
              </a:ext>
            </a:extLst>
          </p:cNvPr>
          <p:cNvPicPr>
            <a:picLocks noChangeAspect="1"/>
          </p:cNvPicPr>
          <p:nvPr/>
        </p:nvPicPr>
        <p:blipFill>
          <a:blip r:embed="rId4"/>
          <a:stretch>
            <a:fillRect/>
          </a:stretch>
        </p:blipFill>
        <p:spPr>
          <a:xfrm>
            <a:off x="0" y="19051"/>
            <a:ext cx="1051651" cy="914479"/>
          </a:xfrm>
          <a:prstGeom prst="rect">
            <a:avLst/>
          </a:prstGeom>
        </p:spPr>
      </p:pic>
      <p:pic>
        <p:nvPicPr>
          <p:cNvPr id="21" name="Picture 20" descr="A blue square with a white bird in it&#10;&#10;Description automatically generated">
            <a:extLst>
              <a:ext uri="{FF2B5EF4-FFF2-40B4-BE49-F238E27FC236}">
                <a16:creationId xmlns:a16="http://schemas.microsoft.com/office/drawing/2014/main" id="{9295DF99-B800-3990-ACC8-F397B7A0FD18}"/>
              </a:ext>
            </a:extLst>
          </p:cNvPr>
          <p:cNvPicPr>
            <a:picLocks noChangeAspect="1"/>
          </p:cNvPicPr>
          <p:nvPr/>
        </p:nvPicPr>
        <p:blipFill>
          <a:blip r:embed="rId5"/>
          <a:stretch>
            <a:fillRect/>
          </a:stretch>
        </p:blipFill>
        <p:spPr>
          <a:xfrm>
            <a:off x="10194587" y="5962652"/>
            <a:ext cx="815747" cy="815747"/>
          </a:xfrm>
          <a:prstGeom prst="rect">
            <a:avLst/>
          </a:prstGeom>
        </p:spPr>
      </p:pic>
      <p:graphicFrame>
        <p:nvGraphicFramePr>
          <p:cNvPr id="22" name="Table 21">
            <a:extLst>
              <a:ext uri="{FF2B5EF4-FFF2-40B4-BE49-F238E27FC236}">
                <a16:creationId xmlns:a16="http://schemas.microsoft.com/office/drawing/2014/main" id="{8724D1E8-D56F-BB25-44B3-0121D622980C}"/>
              </a:ext>
            </a:extLst>
          </p:cNvPr>
          <p:cNvGraphicFramePr>
            <a:graphicFrameLocks noGrp="1"/>
          </p:cNvGraphicFramePr>
          <p:nvPr>
            <p:extLst>
              <p:ext uri="{D42A27DB-BD31-4B8C-83A1-F6EECF244321}">
                <p14:modId xmlns:p14="http://schemas.microsoft.com/office/powerpoint/2010/main" val="843673404"/>
              </p:ext>
            </p:extLst>
          </p:nvPr>
        </p:nvGraphicFramePr>
        <p:xfrm>
          <a:off x="378298" y="4426374"/>
          <a:ext cx="4757907" cy="2225040"/>
        </p:xfrm>
        <a:graphic>
          <a:graphicData uri="http://schemas.openxmlformats.org/drawingml/2006/table">
            <a:tbl>
              <a:tblPr firstRow="1" bandRow="1">
                <a:tableStyleId>{7E9639D4-E3E2-4D34-9284-5A2195B3D0D7}</a:tableStyleId>
              </a:tblPr>
              <a:tblGrid>
                <a:gridCol w="4757907">
                  <a:extLst>
                    <a:ext uri="{9D8B030D-6E8A-4147-A177-3AD203B41FA5}">
                      <a16:colId xmlns:a16="http://schemas.microsoft.com/office/drawing/2014/main" val="2451454515"/>
                    </a:ext>
                  </a:extLst>
                </a:gridCol>
              </a:tblGrid>
              <a:tr h="370840">
                <a:tc>
                  <a:txBody>
                    <a:bodyPr/>
                    <a:lstStyle/>
                    <a:p>
                      <a:r>
                        <a:rPr lang="en-US" dirty="0"/>
                        <a:t>Presented By:</a:t>
                      </a:r>
                    </a:p>
                  </a:txBody>
                  <a:tcPr>
                    <a:solidFill>
                      <a:schemeClr val="accent5">
                        <a:lumMod val="75000"/>
                      </a:schemeClr>
                    </a:solidFill>
                  </a:tcPr>
                </a:tc>
                <a:extLst>
                  <a:ext uri="{0D108BD9-81ED-4DB2-BD59-A6C34878D82A}">
                    <a16:rowId xmlns:a16="http://schemas.microsoft.com/office/drawing/2014/main" val="2412510195"/>
                  </a:ext>
                </a:extLst>
              </a:tr>
              <a:tr h="370840">
                <a:tc>
                  <a:txBody>
                    <a:bodyPr/>
                    <a:lstStyle/>
                    <a:p>
                      <a:r>
                        <a:rPr lang="en-US" dirty="0"/>
                        <a:t>Anan Ahmed </a:t>
                      </a:r>
                    </a:p>
                  </a:txBody>
                  <a:tcPr/>
                </a:tc>
                <a:extLst>
                  <a:ext uri="{0D108BD9-81ED-4DB2-BD59-A6C34878D82A}">
                    <a16:rowId xmlns:a16="http://schemas.microsoft.com/office/drawing/2014/main" val="368252230"/>
                  </a:ext>
                </a:extLst>
              </a:tr>
              <a:tr h="370840">
                <a:tc>
                  <a:txBody>
                    <a:bodyPr/>
                    <a:lstStyle/>
                    <a:p>
                      <a:r>
                        <a:rPr lang="en-US" dirty="0"/>
                        <a:t>Ahmed Hesham</a:t>
                      </a:r>
                    </a:p>
                  </a:txBody>
                  <a:tcPr/>
                </a:tc>
                <a:extLst>
                  <a:ext uri="{0D108BD9-81ED-4DB2-BD59-A6C34878D82A}">
                    <a16:rowId xmlns:a16="http://schemas.microsoft.com/office/drawing/2014/main" val="631238399"/>
                  </a:ext>
                </a:extLst>
              </a:tr>
              <a:tr h="370840">
                <a:tc>
                  <a:txBody>
                    <a:bodyPr/>
                    <a:lstStyle/>
                    <a:p>
                      <a:r>
                        <a:rPr lang="en-US" dirty="0"/>
                        <a:t>Kareem Khaled</a:t>
                      </a:r>
                    </a:p>
                  </a:txBody>
                  <a:tcPr/>
                </a:tc>
                <a:extLst>
                  <a:ext uri="{0D108BD9-81ED-4DB2-BD59-A6C34878D82A}">
                    <a16:rowId xmlns:a16="http://schemas.microsoft.com/office/drawing/2014/main" val="3350497085"/>
                  </a:ext>
                </a:extLst>
              </a:tr>
              <a:tr h="370840">
                <a:tc>
                  <a:txBody>
                    <a:bodyPr/>
                    <a:lstStyle/>
                    <a:p>
                      <a:r>
                        <a:rPr lang="en-US" dirty="0"/>
                        <a:t>Noureen Amer</a:t>
                      </a:r>
                    </a:p>
                  </a:txBody>
                  <a:tcPr/>
                </a:tc>
                <a:extLst>
                  <a:ext uri="{0D108BD9-81ED-4DB2-BD59-A6C34878D82A}">
                    <a16:rowId xmlns:a16="http://schemas.microsoft.com/office/drawing/2014/main" val="3455624631"/>
                  </a:ext>
                </a:extLst>
              </a:tr>
              <a:tr h="370840">
                <a:tc>
                  <a:txBody>
                    <a:bodyPr/>
                    <a:lstStyle/>
                    <a:p>
                      <a:r>
                        <a:rPr lang="en-US" dirty="0"/>
                        <a:t>Zainab Galal</a:t>
                      </a:r>
                    </a:p>
                  </a:txBody>
                  <a:tcPr/>
                </a:tc>
                <a:extLst>
                  <a:ext uri="{0D108BD9-81ED-4DB2-BD59-A6C34878D82A}">
                    <a16:rowId xmlns:a16="http://schemas.microsoft.com/office/drawing/2014/main" val="2077936559"/>
                  </a:ext>
                </a:extLst>
              </a:tr>
            </a:tbl>
          </a:graphicData>
        </a:graphic>
      </p:graphicFrame>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35F89A-6CDF-41F7-BD87-18B45BD7330B}"/>
              </a:ext>
            </a:extLst>
          </p:cNvPr>
          <p:cNvSpPr>
            <a:spLocks noGrp="1"/>
          </p:cNvSpPr>
          <p:nvPr>
            <p:ph sz="half" idx="2"/>
          </p:nvPr>
        </p:nvSpPr>
        <p:spPr>
          <a:xfrm>
            <a:off x="455164" y="451619"/>
            <a:ext cx="2122666" cy="3741001"/>
          </a:xfrm>
        </p:spPr>
        <p:txBody>
          <a:bodyPr vert="horz" lIns="91440" tIns="45720" rIns="91440" bIns="45720" rtlCol="0" anchor="t">
            <a:normAutofit/>
          </a:bodyPr>
          <a:lstStyle/>
          <a:p>
            <a:r>
              <a:rPr lang="en-US" sz="1800" noProof="1"/>
              <a:t>The next graph represents the average sentiment polarity for different product categories.</a:t>
            </a:r>
          </a:p>
          <a:p>
            <a:r>
              <a:rPr lang="en-US" sz="1800" noProof="1"/>
              <a:t>It also includes labels for product categories and their respective polarity scores.</a:t>
            </a:r>
          </a:p>
          <a:p>
            <a:endParaRPr lang="en-US" noProof="1"/>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pic>
        <p:nvPicPr>
          <p:cNvPr id="25" name="Picture 24" descr="A purple rectangular bars with numbers&#10;&#10;Description automatically generated with medium confidence">
            <a:extLst>
              <a:ext uri="{FF2B5EF4-FFF2-40B4-BE49-F238E27FC236}">
                <a16:creationId xmlns:a16="http://schemas.microsoft.com/office/drawing/2014/main" id="{5D9284C8-418A-63BC-B8C7-F539AC4AAFE9}"/>
              </a:ext>
            </a:extLst>
          </p:cNvPr>
          <p:cNvPicPr>
            <a:picLocks noChangeAspect="1"/>
          </p:cNvPicPr>
          <p:nvPr/>
        </p:nvPicPr>
        <p:blipFill>
          <a:blip r:embed="rId2"/>
          <a:stretch>
            <a:fillRect/>
          </a:stretch>
        </p:blipFill>
        <p:spPr>
          <a:xfrm>
            <a:off x="2655651" y="1695297"/>
            <a:ext cx="8297694" cy="4333163"/>
          </a:xfrm>
          <a:prstGeom prst="rect">
            <a:avLst/>
          </a:prstGeom>
        </p:spPr>
      </p:pic>
      <p:sp>
        <p:nvSpPr>
          <p:cNvPr id="2" name="Footer Placeholder 1">
            <a:extLst>
              <a:ext uri="{FF2B5EF4-FFF2-40B4-BE49-F238E27FC236}">
                <a16:creationId xmlns:a16="http://schemas.microsoft.com/office/drawing/2014/main" id="{2DA2A712-36A6-CB2D-4820-858665ECD134}"/>
              </a:ext>
            </a:extLst>
          </p:cNvPr>
          <p:cNvSpPr>
            <a:spLocks noGrp="1"/>
          </p:cNvSpPr>
          <p:nvPr>
            <p:ph type="ftr" sz="quarter" idx="11"/>
          </p:nvPr>
        </p:nvSpPr>
        <p:spPr/>
        <p:txBody>
          <a:bodyPr/>
          <a:lstStyle/>
          <a:p>
            <a:endParaRPr lang="en-US" dirty="0"/>
          </a:p>
        </p:txBody>
      </p:sp>
      <p:pic>
        <p:nvPicPr>
          <p:cNvPr id="4" name="Picture 3">
            <a:extLst>
              <a:ext uri="{FF2B5EF4-FFF2-40B4-BE49-F238E27FC236}">
                <a16:creationId xmlns:a16="http://schemas.microsoft.com/office/drawing/2014/main" id="{8DB4BD30-00D8-86E4-7E6A-ED5D10888E08}"/>
              </a:ext>
            </a:extLst>
          </p:cNvPr>
          <p:cNvPicPr>
            <a:picLocks noChangeAspect="1"/>
          </p:cNvPicPr>
          <p:nvPr/>
        </p:nvPicPr>
        <p:blipFill>
          <a:blip r:embed="rId3"/>
          <a:stretch>
            <a:fillRect/>
          </a:stretch>
        </p:blipFill>
        <p:spPr>
          <a:xfrm>
            <a:off x="0" y="5949181"/>
            <a:ext cx="1047750" cy="914400"/>
          </a:xfrm>
          <a:prstGeom prst="rect">
            <a:avLst/>
          </a:prstGeom>
        </p:spPr>
      </p:pic>
      <p:pic>
        <p:nvPicPr>
          <p:cNvPr id="6" name="Picture 5">
            <a:extLst>
              <a:ext uri="{FF2B5EF4-FFF2-40B4-BE49-F238E27FC236}">
                <a16:creationId xmlns:a16="http://schemas.microsoft.com/office/drawing/2014/main" id="{3A37E72C-75D0-B5D1-1169-AEF4ECAF014E}"/>
              </a:ext>
            </a:extLst>
          </p:cNvPr>
          <p:cNvPicPr>
            <a:picLocks noChangeAspect="1"/>
          </p:cNvPicPr>
          <p:nvPr/>
        </p:nvPicPr>
        <p:blipFill>
          <a:blip r:embed="rId4"/>
          <a:stretch>
            <a:fillRect/>
          </a:stretch>
        </p:blipFill>
        <p:spPr>
          <a:xfrm>
            <a:off x="10010775" y="0"/>
            <a:ext cx="2181225" cy="952500"/>
          </a:xfrm>
          <a:prstGeom prst="rect">
            <a:avLst/>
          </a:prstGeom>
        </p:spPr>
      </p:pic>
    </p:spTree>
    <p:extLst>
      <p:ext uri="{BB962C8B-B14F-4D97-AF65-F5344CB8AC3E}">
        <p14:creationId xmlns:p14="http://schemas.microsoft.com/office/powerpoint/2010/main" val="2121178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316959" y="335293"/>
            <a:ext cx="3934027" cy="880664"/>
          </a:xfrm>
        </p:spPr>
        <p:txBody>
          <a:bodyPr/>
          <a:lstStyle/>
          <a:p>
            <a:r>
              <a:rPr lang="en-US" b="1" dirty="0"/>
              <a:t>Clustering of Product Reviews Using K-Means and PCA Visualization</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626216" y="1422783"/>
            <a:ext cx="5393177" cy="3471607"/>
          </a:xfrm>
        </p:spPr>
        <p:txBody>
          <a:bodyPr vert="horz" lIns="91440" tIns="45720" rIns="91440" bIns="45720" rtlCol="0" anchor="t">
            <a:normAutofit lnSpcReduction="10000"/>
          </a:bodyPr>
          <a:lstStyle/>
          <a:p>
            <a:pPr indent="-285750">
              <a:buFont typeface="Wingdings" panose="05000000000000000000" pitchFamily="2" charset="2"/>
              <a:buChar char="ü"/>
            </a:pPr>
            <a:r>
              <a:rPr lang="en-US" noProof="1">
                <a:solidFill>
                  <a:schemeClr val="tx1"/>
                </a:solidFill>
              </a:rPr>
              <a:t>TF-IDF Vectorization:</a:t>
            </a:r>
          </a:p>
          <a:p>
            <a:r>
              <a:rPr lang="en-US" noProof="1">
                <a:solidFill>
                  <a:schemeClr val="tx1"/>
                </a:solidFill>
              </a:rPr>
              <a:t>using TfidfVectorizer to transform the text data (in this case, reviews in the content column) into a TF-IDF matrix. This matrix represents the importance of words in the document set, while removing common stopwords (like "and", "the", etc.).</a:t>
            </a:r>
          </a:p>
          <a:p>
            <a:pPr indent="-285750">
              <a:buFont typeface="Wingdings" panose="05000000000000000000" pitchFamily="2" charset="2"/>
              <a:buChar char="ü"/>
            </a:pPr>
            <a:r>
              <a:rPr lang="en-US" noProof="1">
                <a:solidFill>
                  <a:schemeClr val="tx1"/>
                </a:solidFill>
              </a:rPr>
              <a:t>K-Means Clustering:</a:t>
            </a:r>
          </a:p>
          <a:p>
            <a:r>
              <a:rPr lang="en-US" noProof="1">
                <a:solidFill>
                  <a:schemeClr val="tx1"/>
                </a:solidFill>
              </a:rPr>
              <a:t>K-Means is applied to group the reviews into 5 clusters based on the similarity of their content. The cluster labels are then added to the DataFrame as a new column called Cluster.</a:t>
            </a:r>
          </a:p>
          <a:p>
            <a:pPr indent="-285750">
              <a:buFont typeface="Wingdings" panose="05000000000000000000" pitchFamily="2" charset="2"/>
              <a:buChar char="ü"/>
            </a:pPr>
            <a:r>
              <a:rPr lang="en-US" noProof="1">
                <a:solidFill>
                  <a:schemeClr val="tx1"/>
                </a:solidFill>
              </a:rPr>
              <a:t>PCA for Dimensionality Reduction:</a:t>
            </a:r>
          </a:p>
          <a:p>
            <a:r>
              <a:rPr lang="en-US" noProof="1">
                <a:solidFill>
                  <a:schemeClr val="tx1"/>
                </a:solidFill>
              </a:rPr>
              <a:t>Since TF-IDF creates high-dimensional data, PCA (Principal Component Analysis) is used to reduce the dimensionality of the data to 2 components, making it easier to visualize.</a:t>
            </a:r>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a:lstStyle/>
          <a:p>
            <a:endParaRPr lang="en-US" dirty="0"/>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pic>
        <p:nvPicPr>
          <p:cNvPr id="17" name="Picture 16" descr="A colorful dots in a graph&#10;&#10;Description automatically generated with medium confidence">
            <a:extLst>
              <a:ext uri="{FF2B5EF4-FFF2-40B4-BE49-F238E27FC236}">
                <a16:creationId xmlns:a16="http://schemas.microsoft.com/office/drawing/2014/main" id="{57F2A102-C2F0-4452-236D-897B614E0104}"/>
              </a:ext>
            </a:extLst>
          </p:cNvPr>
          <p:cNvPicPr>
            <a:picLocks noChangeAspect="1"/>
          </p:cNvPicPr>
          <p:nvPr/>
        </p:nvPicPr>
        <p:blipFill>
          <a:blip r:embed="rId2"/>
          <a:stretch>
            <a:fillRect/>
          </a:stretch>
        </p:blipFill>
        <p:spPr>
          <a:xfrm>
            <a:off x="5931938" y="1212070"/>
            <a:ext cx="5357324" cy="5326842"/>
          </a:xfrm>
          <a:prstGeom prst="rect">
            <a:avLst/>
          </a:prstGeom>
        </p:spPr>
      </p:pic>
      <p:pic>
        <p:nvPicPr>
          <p:cNvPr id="3" name="Picture 2">
            <a:extLst>
              <a:ext uri="{FF2B5EF4-FFF2-40B4-BE49-F238E27FC236}">
                <a16:creationId xmlns:a16="http://schemas.microsoft.com/office/drawing/2014/main" id="{92C19214-661C-0428-E3E9-F9AF756740E1}"/>
              </a:ext>
            </a:extLst>
          </p:cNvPr>
          <p:cNvPicPr>
            <a:picLocks noChangeAspect="1"/>
          </p:cNvPicPr>
          <p:nvPr/>
        </p:nvPicPr>
        <p:blipFill>
          <a:blip r:embed="rId3"/>
          <a:stretch>
            <a:fillRect/>
          </a:stretch>
        </p:blipFill>
        <p:spPr>
          <a:xfrm>
            <a:off x="10010775" y="0"/>
            <a:ext cx="2181225" cy="952500"/>
          </a:xfrm>
          <a:prstGeom prst="rect">
            <a:avLst/>
          </a:prstGeom>
        </p:spPr>
      </p:pic>
      <p:pic>
        <p:nvPicPr>
          <p:cNvPr id="7" name="Picture 6">
            <a:extLst>
              <a:ext uri="{FF2B5EF4-FFF2-40B4-BE49-F238E27FC236}">
                <a16:creationId xmlns:a16="http://schemas.microsoft.com/office/drawing/2014/main" id="{42CD8CA4-4A3F-9033-46ED-A297D7E47E1B}"/>
              </a:ext>
            </a:extLst>
          </p:cNvPr>
          <p:cNvPicPr>
            <a:picLocks noChangeAspect="1"/>
          </p:cNvPicPr>
          <p:nvPr/>
        </p:nvPicPr>
        <p:blipFill>
          <a:blip r:embed="rId4"/>
          <a:stretch>
            <a:fillRect/>
          </a:stretch>
        </p:blipFill>
        <p:spPr>
          <a:xfrm>
            <a:off x="0" y="5947229"/>
            <a:ext cx="1047750" cy="914400"/>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t="-1000" b="-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1AD6E5-9E70-66C8-2B4E-DF2CC10716B7}"/>
              </a:ext>
            </a:extLst>
          </p:cNvPr>
          <p:cNvSpPr txBox="1"/>
          <p:nvPr/>
        </p:nvSpPr>
        <p:spPr>
          <a:xfrm>
            <a:off x="230224" y="699832"/>
            <a:ext cx="3614057" cy="400110"/>
          </a:xfrm>
          <a:prstGeom prst="rect">
            <a:avLst/>
          </a:prstGeom>
          <a:noFill/>
        </p:spPr>
        <p:txBody>
          <a:bodyPr wrap="square" rtlCol="0">
            <a:spAutoFit/>
          </a:bodyPr>
          <a:lstStyle/>
          <a:p>
            <a:r>
              <a:rPr lang="en-US" sz="2000" b="1" spc="150" dirty="0">
                <a:solidFill>
                  <a:schemeClr val="tx1">
                    <a:lumMod val="75000"/>
                    <a:lumOff val="25000"/>
                  </a:schemeClr>
                </a:solidFill>
                <a:latin typeface="+mj-lt"/>
                <a:ea typeface="+mj-ea"/>
                <a:cs typeface="+mj-cs"/>
              </a:rPr>
              <a:t>Naive Bayes Model:</a:t>
            </a:r>
          </a:p>
        </p:txBody>
      </p:sp>
      <p:sp>
        <p:nvSpPr>
          <p:cNvPr id="5" name="TextBox 4">
            <a:extLst>
              <a:ext uri="{FF2B5EF4-FFF2-40B4-BE49-F238E27FC236}">
                <a16:creationId xmlns:a16="http://schemas.microsoft.com/office/drawing/2014/main" id="{5A5B30BF-BC77-EE32-ACA4-3BB22DFA70CB}"/>
              </a:ext>
            </a:extLst>
          </p:cNvPr>
          <p:cNvSpPr txBox="1"/>
          <p:nvPr/>
        </p:nvSpPr>
        <p:spPr>
          <a:xfrm>
            <a:off x="446314" y="1279909"/>
            <a:ext cx="6473371" cy="4678204"/>
          </a:xfrm>
          <a:prstGeom prst="rect">
            <a:avLst/>
          </a:prstGeom>
          <a:noFill/>
        </p:spPr>
        <p:txBody>
          <a:bodyPr wrap="square" rtlCol="0">
            <a:spAutoFit/>
          </a:bodyPr>
          <a:lstStyle/>
          <a:p>
            <a:pPr marL="0" lvl="1" indent="-285750">
              <a:spcBef>
                <a:spcPts val="1000"/>
              </a:spcBef>
              <a:buFont typeface="Wingdings" panose="05000000000000000000" pitchFamily="2" charset="2"/>
              <a:buChar char="ü"/>
            </a:pPr>
            <a:r>
              <a:rPr lang="en-US" sz="1500" b="1" dirty="0"/>
              <a:t>Introduction to Naive Bayes:</a:t>
            </a:r>
          </a:p>
          <a:p>
            <a:r>
              <a:rPr lang="en-US" sz="1500" dirty="0"/>
              <a:t>Naive Bayes is a probabilistic classifier based on applying Bayes' Theorem. It assumes that features (words in our case) are independent of each other.</a:t>
            </a:r>
          </a:p>
          <a:p>
            <a:endParaRPr lang="en-US" dirty="0"/>
          </a:p>
          <a:p>
            <a:pPr marL="285750" indent="-285750">
              <a:buFont typeface="Wingdings" panose="05000000000000000000" pitchFamily="2" charset="2"/>
              <a:buChar char="ü"/>
            </a:pPr>
            <a:r>
              <a:rPr lang="en-US" sz="1500" b="1" dirty="0"/>
              <a:t>Why Naive Bayes?:</a:t>
            </a:r>
          </a:p>
          <a:p>
            <a:r>
              <a:rPr lang="en-US" sz="1500" dirty="0"/>
              <a:t>Naive Bayes is commonly used in text classification due to its simplicity and speed, making it a good starting point for sentiment analysis.</a:t>
            </a:r>
          </a:p>
          <a:p>
            <a:endParaRPr lang="en-US" dirty="0"/>
          </a:p>
          <a:p>
            <a:pPr marL="285750" indent="-285750">
              <a:buFont typeface="Wingdings" panose="05000000000000000000" pitchFamily="2" charset="2"/>
              <a:buChar char="ü"/>
            </a:pPr>
            <a:r>
              <a:rPr lang="en-US" sz="1500" b="1" dirty="0"/>
              <a:t>Training and Testing:</a:t>
            </a:r>
          </a:p>
          <a:p>
            <a:r>
              <a:rPr lang="en-US" sz="1500" dirty="0"/>
              <a:t>We trained the Naive Bayes model using 80% of the dataset and tested it on the remaining 20%. The text was converted to numerical features using TF-IDF (Term Frequency-Inverse Document Frequency).</a:t>
            </a:r>
          </a:p>
          <a:p>
            <a:endParaRPr lang="en-US" sz="1500" dirty="0"/>
          </a:p>
          <a:p>
            <a:pPr marL="285750" indent="-285750">
              <a:buFont typeface="Wingdings" panose="05000000000000000000" pitchFamily="2" charset="2"/>
              <a:buChar char="ü"/>
            </a:pPr>
            <a:r>
              <a:rPr lang="en-US" sz="1500" b="1" dirty="0"/>
              <a:t>Model Accuracy:</a:t>
            </a:r>
          </a:p>
          <a:p>
            <a:r>
              <a:rPr lang="en-US" sz="1500" dirty="0"/>
              <a:t>The model achieved an accuracy of 67%."</a:t>
            </a:r>
          </a:p>
          <a:p>
            <a:r>
              <a:rPr lang="en-US" sz="1500" dirty="0"/>
              <a:t>"While this is a moderate result, it's not ideal for a sentiment analysis task where precision in understanding context and emotions is crucial.</a:t>
            </a:r>
          </a:p>
          <a:p>
            <a:pPr indent="-285750">
              <a:buFont typeface="Wingdings" panose="05000000000000000000" pitchFamily="2" charset="2"/>
              <a:buChar char="ü"/>
            </a:pPr>
            <a:endParaRPr lang="en-US" sz="1500" dirty="0"/>
          </a:p>
          <a:p>
            <a:endParaRPr lang="en-US" dirty="0"/>
          </a:p>
        </p:txBody>
      </p:sp>
      <p:pic>
        <p:nvPicPr>
          <p:cNvPr id="9" name="Picture 8">
            <a:extLst>
              <a:ext uri="{FF2B5EF4-FFF2-40B4-BE49-F238E27FC236}">
                <a16:creationId xmlns:a16="http://schemas.microsoft.com/office/drawing/2014/main" id="{E2169D88-BBCA-647F-B073-CA0B11971FA7}"/>
              </a:ext>
            </a:extLst>
          </p:cNvPr>
          <p:cNvPicPr>
            <a:picLocks noChangeAspect="1"/>
          </p:cNvPicPr>
          <p:nvPr/>
        </p:nvPicPr>
        <p:blipFill>
          <a:blip r:embed="rId3"/>
          <a:stretch>
            <a:fillRect/>
          </a:stretch>
        </p:blipFill>
        <p:spPr>
          <a:xfrm>
            <a:off x="5829140" y="5537211"/>
            <a:ext cx="5013694" cy="841805"/>
          </a:xfrm>
          <a:prstGeom prst="rect">
            <a:avLst/>
          </a:prstGeom>
        </p:spPr>
      </p:pic>
      <p:sp>
        <p:nvSpPr>
          <p:cNvPr id="3" name="TextBox 2">
            <a:extLst>
              <a:ext uri="{FF2B5EF4-FFF2-40B4-BE49-F238E27FC236}">
                <a16:creationId xmlns:a16="http://schemas.microsoft.com/office/drawing/2014/main" id="{F9C19B25-32D3-B10B-27DB-0B7606139287}"/>
              </a:ext>
            </a:extLst>
          </p:cNvPr>
          <p:cNvSpPr txBox="1"/>
          <p:nvPr/>
        </p:nvSpPr>
        <p:spPr>
          <a:xfrm>
            <a:off x="1345132" y="148183"/>
            <a:ext cx="6185904" cy="461665"/>
          </a:xfrm>
          <a:prstGeom prst="rect">
            <a:avLst/>
          </a:prstGeom>
          <a:noFill/>
        </p:spPr>
        <p:txBody>
          <a:bodyPr wrap="square">
            <a:spAutoFit/>
          </a:bodyPr>
          <a:lstStyle/>
          <a:p>
            <a:r>
              <a:rPr lang="en-US" sz="2400" b="1" dirty="0">
                <a:latin typeface="Amasis MT Pro Black" panose="02040A04050005020304" pitchFamily="18" charset="0"/>
              </a:rPr>
              <a:t>Machine learning approach</a:t>
            </a:r>
            <a:endParaRPr lang="en-US" sz="2400" dirty="0"/>
          </a:p>
        </p:txBody>
      </p:sp>
      <p:pic>
        <p:nvPicPr>
          <p:cNvPr id="6" name="Picture 5">
            <a:extLst>
              <a:ext uri="{FF2B5EF4-FFF2-40B4-BE49-F238E27FC236}">
                <a16:creationId xmlns:a16="http://schemas.microsoft.com/office/drawing/2014/main" id="{955001F9-ABE9-918B-32DA-AF462FDB8154}"/>
              </a:ext>
            </a:extLst>
          </p:cNvPr>
          <p:cNvPicPr>
            <a:picLocks noChangeAspect="1"/>
          </p:cNvPicPr>
          <p:nvPr/>
        </p:nvPicPr>
        <p:blipFill>
          <a:blip r:embed="rId4"/>
          <a:stretch>
            <a:fillRect/>
          </a:stretch>
        </p:blipFill>
        <p:spPr>
          <a:xfrm>
            <a:off x="0" y="5958113"/>
            <a:ext cx="1047750" cy="914400"/>
          </a:xfrm>
          <a:prstGeom prst="rect">
            <a:avLst/>
          </a:prstGeom>
        </p:spPr>
      </p:pic>
      <p:pic>
        <p:nvPicPr>
          <p:cNvPr id="8" name="Picture 7">
            <a:extLst>
              <a:ext uri="{FF2B5EF4-FFF2-40B4-BE49-F238E27FC236}">
                <a16:creationId xmlns:a16="http://schemas.microsoft.com/office/drawing/2014/main" id="{2209037F-9CE2-7532-33BC-619FCF7FE165}"/>
              </a:ext>
            </a:extLst>
          </p:cNvPr>
          <p:cNvPicPr>
            <a:picLocks noChangeAspect="1"/>
          </p:cNvPicPr>
          <p:nvPr/>
        </p:nvPicPr>
        <p:blipFill>
          <a:blip r:embed="rId5"/>
          <a:stretch>
            <a:fillRect/>
          </a:stretch>
        </p:blipFill>
        <p:spPr>
          <a:xfrm>
            <a:off x="9996261" y="18143"/>
            <a:ext cx="2181225" cy="952500"/>
          </a:xfrm>
          <a:prstGeom prst="rect">
            <a:avLst/>
          </a:prstGeom>
        </p:spPr>
      </p:pic>
    </p:spTree>
    <p:extLst>
      <p:ext uri="{BB962C8B-B14F-4D97-AF65-F5344CB8AC3E}">
        <p14:creationId xmlns:p14="http://schemas.microsoft.com/office/powerpoint/2010/main" val="452592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619587-3967-6356-4154-149B5209C07E}"/>
              </a:ext>
            </a:extLst>
          </p:cNvPr>
          <p:cNvSpPr txBox="1"/>
          <p:nvPr/>
        </p:nvSpPr>
        <p:spPr>
          <a:xfrm>
            <a:off x="362856" y="508001"/>
            <a:ext cx="5733144" cy="5632311"/>
          </a:xfrm>
          <a:prstGeom prst="rect">
            <a:avLst/>
          </a:prstGeom>
          <a:noFill/>
        </p:spPr>
        <p:txBody>
          <a:bodyPr wrap="square" rtlCol="0">
            <a:spAutoFit/>
          </a:bodyPr>
          <a:lstStyle/>
          <a:p>
            <a:pPr marL="0" lvl="1" indent="-285750">
              <a:spcBef>
                <a:spcPts val="1000"/>
              </a:spcBef>
              <a:buFont typeface="Wingdings" panose="05000000000000000000" pitchFamily="2" charset="2"/>
              <a:buChar char="ü"/>
            </a:pPr>
            <a:r>
              <a:rPr lang="en-US" sz="1500" b="1" dirty="0"/>
              <a:t>Limitations of Naive Bayes for Sentiment Analysis:</a:t>
            </a:r>
          </a:p>
          <a:p>
            <a:pPr marL="0" lvl="1">
              <a:spcBef>
                <a:spcPts val="1000"/>
              </a:spcBef>
            </a:pPr>
            <a:endParaRPr lang="en-US" sz="1500" b="1" dirty="0"/>
          </a:p>
          <a:p>
            <a:pPr marL="285750" indent="-285750">
              <a:buFont typeface="Wingdings" panose="05000000000000000000" pitchFamily="2" charset="2"/>
              <a:buChar char="v"/>
            </a:pPr>
            <a:r>
              <a:rPr lang="en-US" sz="1500" b="1" dirty="0"/>
              <a:t>Assumption of Independence:</a:t>
            </a:r>
          </a:p>
          <a:p>
            <a:r>
              <a:rPr lang="en-US" sz="1500" dirty="0"/>
              <a:t>Naive Bayes assumes that all features (words) are independent of each other. In sentiment analysis, this assumption is problematic because word combinations and context often carry significant meaning. For example, 'not bad' expresses a positive sentiment, but Naive Bayes may treat 'not' and 'bad' separately.</a:t>
            </a:r>
          </a:p>
          <a:p>
            <a:pPr marL="285750" indent="-285750">
              <a:buFont typeface="Wingdings" panose="05000000000000000000" pitchFamily="2" charset="2"/>
              <a:buChar char="v"/>
            </a:pPr>
            <a:endParaRPr lang="en-US" sz="1500" b="1" dirty="0"/>
          </a:p>
          <a:p>
            <a:endParaRPr lang="en-US" sz="1500" b="1" dirty="0"/>
          </a:p>
          <a:p>
            <a:pPr marL="285750" indent="-285750">
              <a:buFont typeface="Wingdings" panose="05000000000000000000" pitchFamily="2" charset="2"/>
              <a:buChar char="v"/>
            </a:pPr>
            <a:r>
              <a:rPr lang="en-US" sz="1500" b="1" dirty="0"/>
              <a:t>Weakness in Handling Complex Language:</a:t>
            </a:r>
          </a:p>
          <a:p>
            <a:r>
              <a:rPr lang="en-US" sz="1500" dirty="0"/>
              <a:t>Naive Bayes struggles with understanding complex language features like negation, sarcasm, and tone. Sentiment is often subtle, and words like 'great' or 'horrible' can shift the overall meaning when used with other words.</a:t>
            </a:r>
          </a:p>
          <a:p>
            <a:pPr marL="0" lvl="1">
              <a:spcBef>
                <a:spcPts val="1000"/>
              </a:spcBef>
            </a:pPr>
            <a:endParaRPr lang="en-US" sz="1500" b="1" dirty="0"/>
          </a:p>
          <a:p>
            <a:pPr marL="285750" indent="-285750">
              <a:buFont typeface="Wingdings" panose="05000000000000000000" pitchFamily="2" charset="2"/>
              <a:buChar char="v"/>
            </a:pPr>
            <a:r>
              <a:rPr lang="en-US" sz="1500" b="1" dirty="0"/>
              <a:t>Over-Reliance on Frequency:</a:t>
            </a:r>
          </a:p>
          <a:p>
            <a:r>
              <a:rPr lang="en-US" sz="1500" dirty="0"/>
              <a:t>Naive Bayes tends to favor words that frequently appear in a particular class (positive, neutral, or negative). This can result in the model being biased toward frequent terms and overlooking rarer but more impactful words.</a:t>
            </a:r>
          </a:p>
          <a:p>
            <a:pPr marL="285750" lvl="1" indent="-285750">
              <a:spcBef>
                <a:spcPts val="1000"/>
              </a:spcBef>
              <a:buFont typeface="Wingdings" panose="05000000000000000000" pitchFamily="2" charset="2"/>
              <a:buChar char="v"/>
            </a:pPr>
            <a:endParaRPr lang="en-US" sz="1500" b="1" dirty="0"/>
          </a:p>
        </p:txBody>
      </p:sp>
      <p:pic>
        <p:nvPicPr>
          <p:cNvPr id="3" name="Picture 2">
            <a:extLst>
              <a:ext uri="{FF2B5EF4-FFF2-40B4-BE49-F238E27FC236}">
                <a16:creationId xmlns:a16="http://schemas.microsoft.com/office/drawing/2014/main" id="{E4758F46-3B48-8149-DBB8-AF3A9A390F84}"/>
              </a:ext>
            </a:extLst>
          </p:cNvPr>
          <p:cNvPicPr>
            <a:picLocks noChangeAspect="1"/>
          </p:cNvPicPr>
          <p:nvPr/>
        </p:nvPicPr>
        <p:blipFill>
          <a:blip r:embed="rId2"/>
          <a:stretch>
            <a:fillRect/>
          </a:stretch>
        </p:blipFill>
        <p:spPr>
          <a:xfrm>
            <a:off x="0" y="5932714"/>
            <a:ext cx="1047750" cy="914400"/>
          </a:xfrm>
          <a:prstGeom prst="rect">
            <a:avLst/>
          </a:prstGeom>
        </p:spPr>
      </p:pic>
      <p:pic>
        <p:nvPicPr>
          <p:cNvPr id="6" name="Picture 5">
            <a:extLst>
              <a:ext uri="{FF2B5EF4-FFF2-40B4-BE49-F238E27FC236}">
                <a16:creationId xmlns:a16="http://schemas.microsoft.com/office/drawing/2014/main" id="{5E14C32A-4ECF-3F91-B206-10C08C0C9553}"/>
              </a:ext>
            </a:extLst>
          </p:cNvPr>
          <p:cNvPicPr>
            <a:picLocks noChangeAspect="1"/>
          </p:cNvPicPr>
          <p:nvPr/>
        </p:nvPicPr>
        <p:blipFill>
          <a:blip r:embed="rId3"/>
          <a:stretch>
            <a:fillRect/>
          </a:stretch>
        </p:blipFill>
        <p:spPr>
          <a:xfrm>
            <a:off x="10026650" y="0"/>
            <a:ext cx="2181225" cy="952500"/>
          </a:xfrm>
          <a:prstGeom prst="rect">
            <a:avLst/>
          </a:prstGeom>
        </p:spPr>
      </p:pic>
    </p:spTree>
    <p:extLst>
      <p:ext uri="{BB962C8B-B14F-4D97-AF65-F5344CB8AC3E}">
        <p14:creationId xmlns:p14="http://schemas.microsoft.com/office/powerpoint/2010/main" val="2689167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
        <p:nvSpPr>
          <p:cNvPr id="8" name="TextBox 7">
            <a:extLst>
              <a:ext uri="{FF2B5EF4-FFF2-40B4-BE49-F238E27FC236}">
                <a16:creationId xmlns:a16="http://schemas.microsoft.com/office/drawing/2014/main" id="{DF5381E3-2536-E9AE-E4B1-30164C2C3E09}"/>
              </a:ext>
            </a:extLst>
          </p:cNvPr>
          <p:cNvSpPr txBox="1"/>
          <p:nvPr/>
        </p:nvSpPr>
        <p:spPr>
          <a:xfrm>
            <a:off x="388257" y="859893"/>
            <a:ext cx="3614057" cy="400110"/>
          </a:xfrm>
          <a:prstGeom prst="rect">
            <a:avLst/>
          </a:prstGeom>
          <a:noFill/>
        </p:spPr>
        <p:txBody>
          <a:bodyPr wrap="square" rtlCol="0">
            <a:spAutoFit/>
          </a:bodyPr>
          <a:lstStyle/>
          <a:p>
            <a:r>
              <a:rPr lang="en-US" sz="2000" b="1" spc="150" dirty="0">
                <a:solidFill>
                  <a:schemeClr val="tx1">
                    <a:lumMod val="75000"/>
                    <a:lumOff val="25000"/>
                  </a:schemeClr>
                </a:solidFill>
                <a:latin typeface="+mj-lt"/>
                <a:ea typeface="+mj-ea"/>
                <a:cs typeface="+mj-cs"/>
              </a:rPr>
              <a:t>SVM</a:t>
            </a:r>
            <a:r>
              <a:rPr lang="en-US" dirty="0"/>
              <a:t> </a:t>
            </a:r>
            <a:r>
              <a:rPr lang="en-US" sz="2000" b="1" spc="150" dirty="0">
                <a:solidFill>
                  <a:schemeClr val="tx1">
                    <a:lumMod val="75000"/>
                    <a:lumOff val="25000"/>
                  </a:schemeClr>
                </a:solidFill>
                <a:latin typeface="+mj-lt"/>
                <a:ea typeface="+mj-ea"/>
                <a:cs typeface="+mj-cs"/>
              </a:rPr>
              <a:t>Model</a:t>
            </a:r>
            <a:r>
              <a:rPr lang="en-US" dirty="0"/>
              <a:t>:</a:t>
            </a:r>
          </a:p>
        </p:txBody>
      </p:sp>
      <p:sp>
        <p:nvSpPr>
          <p:cNvPr id="9" name="TextBox 8">
            <a:extLst>
              <a:ext uri="{FF2B5EF4-FFF2-40B4-BE49-F238E27FC236}">
                <a16:creationId xmlns:a16="http://schemas.microsoft.com/office/drawing/2014/main" id="{D1DA876F-2424-47E5-5877-81A11CFF6800}"/>
              </a:ext>
            </a:extLst>
          </p:cNvPr>
          <p:cNvSpPr txBox="1"/>
          <p:nvPr/>
        </p:nvSpPr>
        <p:spPr>
          <a:xfrm>
            <a:off x="388257" y="1490007"/>
            <a:ext cx="6386286" cy="4006225"/>
          </a:xfrm>
          <a:prstGeom prst="rect">
            <a:avLst/>
          </a:prstGeom>
          <a:noFill/>
        </p:spPr>
        <p:txBody>
          <a:bodyPr wrap="square" rtlCol="0">
            <a:spAutoFit/>
          </a:bodyPr>
          <a:lstStyle/>
          <a:p>
            <a:pPr marL="285750" indent="-285750">
              <a:spcBef>
                <a:spcPts val="1000"/>
              </a:spcBef>
              <a:buFont typeface="Wingdings" panose="05000000000000000000" pitchFamily="2" charset="2"/>
              <a:buChar char="ü"/>
            </a:pPr>
            <a:r>
              <a:rPr lang="en-US" sz="1400" b="1" noProof="1"/>
              <a:t>SVM</a:t>
            </a:r>
            <a:r>
              <a:rPr lang="en-US" sz="1400" spc="50" noProof="1">
                <a:solidFill>
                  <a:schemeClr val="tx1">
                    <a:lumMod val="75000"/>
                    <a:lumOff val="25000"/>
                  </a:schemeClr>
                </a:solidFill>
              </a:rPr>
              <a:t>:</a:t>
            </a:r>
          </a:p>
          <a:p>
            <a:pPr>
              <a:spcBef>
                <a:spcPts val="1000"/>
              </a:spcBef>
            </a:pPr>
            <a:r>
              <a:rPr lang="en-US" sz="1400" b="1" dirty="0"/>
              <a:t>Support Vector Machine (SVM)</a:t>
            </a:r>
            <a:r>
              <a:rPr lang="en-US" sz="1400" dirty="0"/>
              <a:t> is a powerful classification algorithm that finds the best boundary (called a hyperplane) to separate different classes of data. It maximizes the margin between data points from different classes, ensuring better generalization on unseen data.</a:t>
            </a:r>
          </a:p>
          <a:p>
            <a:pPr>
              <a:spcBef>
                <a:spcPts val="1000"/>
              </a:spcBef>
            </a:pPr>
            <a:endParaRPr lang="en-US" sz="1400" dirty="0"/>
          </a:p>
          <a:p>
            <a:pPr marL="285750" indent="-285750">
              <a:spcBef>
                <a:spcPts val="1000"/>
              </a:spcBef>
              <a:spcAft>
                <a:spcPts val="0"/>
              </a:spcAft>
              <a:buClrTx/>
              <a:buSzPts val="1400"/>
              <a:buFont typeface="Wingdings" panose="05000000000000000000" pitchFamily="2" charset="2"/>
              <a:buChar char="ü"/>
            </a:pPr>
            <a:r>
              <a:rPr lang="en-US" sz="1400" b="1" dirty="0"/>
              <a:t>Why SVM?:</a:t>
            </a:r>
          </a:p>
          <a:p>
            <a:pPr marL="0" indent="0" algn="l" rtl="0" eaLnBrk="1" latinLnBrk="0" hangingPunct="1">
              <a:spcBef>
                <a:spcPts val="1000"/>
              </a:spcBef>
              <a:spcAft>
                <a:spcPts val="0"/>
              </a:spcAft>
            </a:pPr>
            <a:r>
              <a:rPr lang="en-US" sz="1400" dirty="0"/>
              <a:t>We used Support Vector Machines (SVM) because SVM is highly effective for text classification tasks, particularly when dealing with high-dimensional data, like text. It helps find a hyperplane that best separates the sentiment classes.</a:t>
            </a:r>
          </a:p>
          <a:p>
            <a:pPr marL="0" indent="0" algn="l" rtl="0" eaLnBrk="1" latinLnBrk="0" hangingPunct="1">
              <a:spcBef>
                <a:spcPts val="1000"/>
              </a:spcBef>
              <a:spcAft>
                <a:spcPts val="0"/>
              </a:spcAft>
            </a:pPr>
            <a:endParaRPr lang="en-US" sz="1400" dirty="0"/>
          </a:p>
          <a:p>
            <a:pPr marL="285750" indent="-285750">
              <a:spcBef>
                <a:spcPts val="1000"/>
              </a:spcBef>
              <a:buSzPts val="1400"/>
              <a:buFont typeface="Wingdings" panose="05000000000000000000" pitchFamily="2" charset="2"/>
              <a:buChar char="ü"/>
            </a:pPr>
            <a:r>
              <a:rPr lang="en-US" sz="1400" b="1" dirty="0"/>
              <a:t>Objective:</a:t>
            </a:r>
          </a:p>
          <a:p>
            <a:pPr marL="0" indent="0" algn="l" rtl="0" eaLnBrk="1" latinLnBrk="0" hangingPunct="1">
              <a:spcBef>
                <a:spcPts val="1000"/>
              </a:spcBef>
              <a:spcAft>
                <a:spcPts val="0"/>
              </a:spcAft>
            </a:pPr>
            <a:r>
              <a:rPr lang="en-US" sz="1400" dirty="0"/>
              <a:t>The objective of the model is to accurately predict the sentiment of a given review based on its textual content.</a:t>
            </a:r>
          </a:p>
        </p:txBody>
      </p:sp>
      <p:sp>
        <p:nvSpPr>
          <p:cNvPr id="14" name="TextBox 13">
            <a:extLst>
              <a:ext uri="{FF2B5EF4-FFF2-40B4-BE49-F238E27FC236}">
                <a16:creationId xmlns:a16="http://schemas.microsoft.com/office/drawing/2014/main" id="{EFA65BBC-FCDC-0B63-29EB-15E5926DED45}"/>
              </a:ext>
            </a:extLst>
          </p:cNvPr>
          <p:cNvSpPr txBox="1"/>
          <p:nvPr/>
        </p:nvSpPr>
        <p:spPr>
          <a:xfrm>
            <a:off x="13783358" y="1456013"/>
            <a:ext cx="770943" cy="3751075"/>
          </a:xfrm>
          <a:prstGeom prst="rect">
            <a:avLst/>
          </a:prstGeom>
          <a:noFill/>
        </p:spPr>
        <p:txBody>
          <a:bodyPr wrap="square" rtlCol="0">
            <a:spAutoFit/>
          </a:bodyPr>
          <a:lstStyle/>
          <a:p>
            <a:endParaRPr lang="en-US" dirty="0"/>
          </a:p>
        </p:txBody>
      </p:sp>
      <p:pic>
        <p:nvPicPr>
          <p:cNvPr id="15" name="Picture 2" descr="Support Vector Machine (SVM) Algorithm - Javatpoint">
            <a:extLst>
              <a:ext uri="{FF2B5EF4-FFF2-40B4-BE49-F238E27FC236}">
                <a16:creationId xmlns:a16="http://schemas.microsoft.com/office/drawing/2014/main" id="{25B09157-CAA8-B87F-E361-3C1BF66235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8121" y="1738378"/>
            <a:ext cx="5069593" cy="33812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CDED36E-2E3B-FEA7-F95C-5C61C3DC263E}"/>
              </a:ext>
            </a:extLst>
          </p:cNvPr>
          <p:cNvPicPr>
            <a:picLocks noChangeAspect="1"/>
          </p:cNvPicPr>
          <p:nvPr/>
        </p:nvPicPr>
        <p:blipFill>
          <a:blip r:embed="rId3"/>
          <a:stretch>
            <a:fillRect/>
          </a:stretch>
        </p:blipFill>
        <p:spPr>
          <a:xfrm>
            <a:off x="0" y="5899150"/>
            <a:ext cx="1047750" cy="914400"/>
          </a:xfrm>
          <a:prstGeom prst="rect">
            <a:avLst/>
          </a:prstGeom>
        </p:spPr>
      </p:pic>
      <p:pic>
        <p:nvPicPr>
          <p:cNvPr id="10" name="Picture 9">
            <a:extLst>
              <a:ext uri="{FF2B5EF4-FFF2-40B4-BE49-F238E27FC236}">
                <a16:creationId xmlns:a16="http://schemas.microsoft.com/office/drawing/2014/main" id="{1A9B46D8-308D-9231-A007-234E8E27CDCC}"/>
              </a:ext>
            </a:extLst>
          </p:cNvPr>
          <p:cNvPicPr>
            <a:picLocks noChangeAspect="1"/>
          </p:cNvPicPr>
          <p:nvPr/>
        </p:nvPicPr>
        <p:blipFill>
          <a:blip r:embed="rId4"/>
          <a:stretch>
            <a:fillRect/>
          </a:stretch>
        </p:blipFill>
        <p:spPr>
          <a:xfrm>
            <a:off x="10010775" y="0"/>
            <a:ext cx="2181225" cy="952500"/>
          </a:xfrm>
          <a:prstGeom prst="rect">
            <a:avLst/>
          </a:prstGeom>
        </p:spPr>
      </p:pic>
    </p:spTree>
    <p:extLst>
      <p:ext uri="{BB962C8B-B14F-4D97-AF65-F5344CB8AC3E}">
        <p14:creationId xmlns:p14="http://schemas.microsoft.com/office/powerpoint/2010/main" val="1472106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a:xfrm>
            <a:off x="4038600" y="6356350"/>
            <a:ext cx="4114800" cy="365125"/>
          </a:xfrm>
        </p:spPr>
        <p:txBody>
          <a:bodyPr/>
          <a:lstStyle/>
          <a:p>
            <a:endParaRPr lang="en-US" dirty="0"/>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
        <p:nvSpPr>
          <p:cNvPr id="19" name="TextBox 18">
            <a:extLst>
              <a:ext uri="{FF2B5EF4-FFF2-40B4-BE49-F238E27FC236}">
                <a16:creationId xmlns:a16="http://schemas.microsoft.com/office/drawing/2014/main" id="{5A46EBDB-6A8F-B31B-23F1-516B5C624B05}"/>
              </a:ext>
            </a:extLst>
          </p:cNvPr>
          <p:cNvSpPr txBox="1"/>
          <p:nvPr/>
        </p:nvSpPr>
        <p:spPr>
          <a:xfrm>
            <a:off x="344714" y="288471"/>
            <a:ext cx="6473371" cy="400110"/>
          </a:xfrm>
          <a:prstGeom prst="rect">
            <a:avLst/>
          </a:prstGeom>
          <a:noFill/>
        </p:spPr>
        <p:txBody>
          <a:bodyPr wrap="square" rtlCol="0">
            <a:spAutoFit/>
          </a:bodyPr>
          <a:lstStyle/>
          <a:p>
            <a:r>
              <a:rPr lang="en-US" sz="2000" b="1" spc="150" dirty="0">
                <a:solidFill>
                  <a:schemeClr val="tx1">
                    <a:lumMod val="75000"/>
                    <a:lumOff val="25000"/>
                  </a:schemeClr>
                </a:solidFill>
                <a:latin typeface="+mj-lt"/>
                <a:ea typeface="+mj-ea"/>
                <a:cs typeface="+mj-cs"/>
              </a:rPr>
              <a:t>Data Preprocessing and Feature Engineering:</a:t>
            </a:r>
          </a:p>
        </p:txBody>
      </p:sp>
      <p:sp>
        <p:nvSpPr>
          <p:cNvPr id="20" name="TextBox 19">
            <a:extLst>
              <a:ext uri="{FF2B5EF4-FFF2-40B4-BE49-F238E27FC236}">
                <a16:creationId xmlns:a16="http://schemas.microsoft.com/office/drawing/2014/main" id="{DF223A8C-52B8-93A6-761B-45DA2D44F5B4}"/>
              </a:ext>
            </a:extLst>
          </p:cNvPr>
          <p:cNvSpPr txBox="1"/>
          <p:nvPr/>
        </p:nvSpPr>
        <p:spPr>
          <a:xfrm>
            <a:off x="261258" y="718164"/>
            <a:ext cx="6556828" cy="5114221"/>
          </a:xfrm>
          <a:prstGeom prst="rect">
            <a:avLst/>
          </a:prstGeom>
          <a:noFill/>
        </p:spPr>
        <p:txBody>
          <a:bodyPr wrap="square" rtlCol="0">
            <a:spAutoFit/>
          </a:bodyPr>
          <a:lstStyle/>
          <a:p>
            <a:pPr marL="0" lvl="1">
              <a:spcBef>
                <a:spcPts val="1000"/>
              </a:spcBef>
            </a:pPr>
            <a:endParaRPr lang="en-US" sz="1500" dirty="0"/>
          </a:p>
          <a:p>
            <a:pPr marL="0" lvl="1" indent="-285750">
              <a:spcBef>
                <a:spcPts val="1000"/>
              </a:spcBef>
              <a:buFont typeface="Wingdings" panose="05000000000000000000" pitchFamily="2" charset="2"/>
              <a:buChar char="ü"/>
            </a:pPr>
            <a:r>
              <a:rPr lang="en-US" sz="1500" b="1" dirty="0"/>
              <a:t>Sentiment Labels:</a:t>
            </a:r>
          </a:p>
          <a:p>
            <a:r>
              <a:rPr lang="en-US" sz="1500" dirty="0"/>
              <a:t>We converted the numerical ratings into three sentiment classes:</a:t>
            </a:r>
          </a:p>
          <a:p>
            <a:r>
              <a:rPr lang="en-US" sz="1500" b="1" dirty="0"/>
              <a:t>Positive: </a:t>
            </a:r>
            <a:r>
              <a:rPr lang="en-US" sz="1500" dirty="0"/>
              <a:t>Ratings of 4 or higher</a:t>
            </a:r>
          </a:p>
          <a:p>
            <a:r>
              <a:rPr lang="en-US" sz="1500" b="1" dirty="0"/>
              <a:t>Neutral: </a:t>
            </a:r>
            <a:r>
              <a:rPr lang="en-US" sz="1500" dirty="0"/>
              <a:t>Rating of 3</a:t>
            </a:r>
          </a:p>
          <a:p>
            <a:r>
              <a:rPr lang="en-US" sz="1500" b="1" dirty="0"/>
              <a:t>Negative: </a:t>
            </a:r>
            <a:r>
              <a:rPr lang="en-US" sz="1500" dirty="0"/>
              <a:t>Ratings of 2 or lower</a:t>
            </a:r>
          </a:p>
          <a:p>
            <a:endParaRPr lang="en-US" sz="1500" dirty="0"/>
          </a:p>
          <a:p>
            <a:pPr marL="0" lvl="1" indent="-285750">
              <a:spcBef>
                <a:spcPts val="1000"/>
              </a:spcBef>
              <a:buFont typeface="Wingdings" panose="05000000000000000000" pitchFamily="2" charset="2"/>
              <a:buChar char="ü"/>
            </a:pPr>
            <a:r>
              <a:rPr lang="en-US" sz="1500" b="1" dirty="0"/>
              <a:t>TF-IDF Vectorization:</a:t>
            </a:r>
          </a:p>
          <a:p>
            <a:pPr marL="0" lvl="1">
              <a:spcBef>
                <a:spcPts val="1000"/>
              </a:spcBef>
            </a:pPr>
            <a:r>
              <a:rPr lang="en-US" sz="1500" dirty="0"/>
              <a:t>The review text was transformed into numerical features using the Term Frequency-Inverse Document Frequency (TF-IDF) method. TF-IDF measures how important a word is to a document in the corpus, helping to capture the most meaningful words from the text.</a:t>
            </a:r>
          </a:p>
          <a:p>
            <a:pPr marL="0" lvl="1">
              <a:spcBef>
                <a:spcPts val="1000"/>
              </a:spcBef>
            </a:pPr>
            <a:endParaRPr lang="en-US" sz="1400" b="1" dirty="0"/>
          </a:p>
          <a:p>
            <a:pPr marL="0" lvl="1" indent="-285750">
              <a:spcBef>
                <a:spcPts val="1000"/>
              </a:spcBef>
              <a:buFont typeface="Wingdings" panose="05000000000000000000" pitchFamily="2" charset="2"/>
              <a:buChar char="ü"/>
            </a:pPr>
            <a:r>
              <a:rPr lang="en-US" sz="1500" b="1" dirty="0"/>
              <a:t>Model Training:</a:t>
            </a:r>
          </a:p>
          <a:p>
            <a:pPr marL="0" lvl="1">
              <a:spcBef>
                <a:spcPts val="1000"/>
              </a:spcBef>
            </a:pPr>
            <a:r>
              <a:rPr lang="en-US" sz="1500" dirty="0"/>
              <a:t>The SVM model was trained using the reviews transformed into TF-IDF vectors. The input data consists of numerical representations of the text, while the target data are the sentiment labels (positive, neutral, negative).</a:t>
            </a:r>
          </a:p>
          <a:p>
            <a:pPr marL="285750" lvl="1" indent="-285750">
              <a:spcBef>
                <a:spcPts val="1000"/>
              </a:spcBef>
              <a:buFont typeface="Wingdings" panose="05000000000000000000" pitchFamily="2" charset="2"/>
              <a:buChar char="ü"/>
            </a:pPr>
            <a:endParaRPr lang="en-US" sz="1400" b="1" dirty="0"/>
          </a:p>
        </p:txBody>
      </p:sp>
      <p:pic>
        <p:nvPicPr>
          <p:cNvPr id="27" name="Picture 26">
            <a:extLst>
              <a:ext uri="{FF2B5EF4-FFF2-40B4-BE49-F238E27FC236}">
                <a16:creationId xmlns:a16="http://schemas.microsoft.com/office/drawing/2014/main" id="{023203A4-6E45-8F8F-A4BC-8C4B75B9954C}"/>
              </a:ext>
            </a:extLst>
          </p:cNvPr>
          <p:cNvPicPr>
            <a:picLocks noChangeAspect="1"/>
          </p:cNvPicPr>
          <p:nvPr/>
        </p:nvPicPr>
        <p:blipFill>
          <a:blip r:embed="rId2"/>
          <a:stretch>
            <a:fillRect/>
          </a:stretch>
        </p:blipFill>
        <p:spPr>
          <a:xfrm>
            <a:off x="6782175" y="2953740"/>
            <a:ext cx="5409825" cy="984509"/>
          </a:xfrm>
          <a:prstGeom prst="rect">
            <a:avLst/>
          </a:prstGeom>
        </p:spPr>
      </p:pic>
      <p:pic>
        <p:nvPicPr>
          <p:cNvPr id="29" name="Picture 28">
            <a:extLst>
              <a:ext uri="{FF2B5EF4-FFF2-40B4-BE49-F238E27FC236}">
                <a16:creationId xmlns:a16="http://schemas.microsoft.com/office/drawing/2014/main" id="{95116C2A-CBC6-97D0-AA70-2E0DD3DD7B6D}"/>
              </a:ext>
            </a:extLst>
          </p:cNvPr>
          <p:cNvPicPr>
            <a:picLocks noChangeAspect="1"/>
          </p:cNvPicPr>
          <p:nvPr/>
        </p:nvPicPr>
        <p:blipFill>
          <a:blip r:embed="rId3"/>
          <a:stretch>
            <a:fillRect/>
          </a:stretch>
        </p:blipFill>
        <p:spPr>
          <a:xfrm>
            <a:off x="6818085" y="4689334"/>
            <a:ext cx="4736484" cy="787512"/>
          </a:xfrm>
          <a:prstGeom prst="rect">
            <a:avLst/>
          </a:prstGeom>
        </p:spPr>
      </p:pic>
      <p:pic>
        <p:nvPicPr>
          <p:cNvPr id="31" name="Picture 30">
            <a:extLst>
              <a:ext uri="{FF2B5EF4-FFF2-40B4-BE49-F238E27FC236}">
                <a16:creationId xmlns:a16="http://schemas.microsoft.com/office/drawing/2014/main" id="{417634E5-33EF-3F7D-D5A9-0A7201C492E0}"/>
              </a:ext>
            </a:extLst>
          </p:cNvPr>
          <p:cNvPicPr>
            <a:picLocks noChangeAspect="1"/>
          </p:cNvPicPr>
          <p:nvPr/>
        </p:nvPicPr>
        <p:blipFill>
          <a:blip r:embed="rId4"/>
          <a:stretch>
            <a:fillRect/>
          </a:stretch>
        </p:blipFill>
        <p:spPr>
          <a:xfrm>
            <a:off x="5990483" y="1610099"/>
            <a:ext cx="6201517" cy="721106"/>
          </a:xfrm>
          <a:prstGeom prst="rect">
            <a:avLst/>
          </a:prstGeom>
        </p:spPr>
      </p:pic>
      <p:pic>
        <p:nvPicPr>
          <p:cNvPr id="6" name="Picture 5">
            <a:extLst>
              <a:ext uri="{FF2B5EF4-FFF2-40B4-BE49-F238E27FC236}">
                <a16:creationId xmlns:a16="http://schemas.microsoft.com/office/drawing/2014/main" id="{4AE93638-C592-5B24-32B2-6E4265121F76}"/>
              </a:ext>
            </a:extLst>
          </p:cNvPr>
          <p:cNvPicPr>
            <a:picLocks noChangeAspect="1"/>
          </p:cNvPicPr>
          <p:nvPr/>
        </p:nvPicPr>
        <p:blipFill>
          <a:blip r:embed="rId5"/>
          <a:stretch>
            <a:fillRect/>
          </a:stretch>
        </p:blipFill>
        <p:spPr>
          <a:xfrm>
            <a:off x="0" y="5940542"/>
            <a:ext cx="1047750" cy="914400"/>
          </a:xfrm>
          <a:prstGeom prst="rect">
            <a:avLst/>
          </a:prstGeom>
        </p:spPr>
      </p:pic>
      <p:pic>
        <p:nvPicPr>
          <p:cNvPr id="8" name="Picture 7">
            <a:extLst>
              <a:ext uri="{FF2B5EF4-FFF2-40B4-BE49-F238E27FC236}">
                <a16:creationId xmlns:a16="http://schemas.microsoft.com/office/drawing/2014/main" id="{C3685442-265C-E5CE-7838-AA39EBC5C055}"/>
              </a:ext>
            </a:extLst>
          </p:cNvPr>
          <p:cNvPicPr>
            <a:picLocks noChangeAspect="1"/>
          </p:cNvPicPr>
          <p:nvPr/>
        </p:nvPicPr>
        <p:blipFill>
          <a:blip r:embed="rId6"/>
          <a:stretch>
            <a:fillRect/>
          </a:stretch>
        </p:blipFill>
        <p:spPr>
          <a:xfrm>
            <a:off x="10010775" y="0"/>
            <a:ext cx="2181225" cy="952500"/>
          </a:xfrm>
          <a:prstGeom prst="rect">
            <a:avLst/>
          </a:prstGeom>
        </p:spPr>
      </p:pic>
    </p:spTree>
    <p:extLst>
      <p:ext uri="{BB962C8B-B14F-4D97-AF65-F5344CB8AC3E}">
        <p14:creationId xmlns:p14="http://schemas.microsoft.com/office/powerpoint/2010/main" val="473871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88B46A-4E23-4EE8-F7D1-324A7814452D}"/>
              </a:ext>
            </a:extLst>
          </p:cNvPr>
          <p:cNvSpPr txBox="1"/>
          <p:nvPr/>
        </p:nvSpPr>
        <p:spPr>
          <a:xfrm>
            <a:off x="118376" y="246742"/>
            <a:ext cx="4400690" cy="4801314"/>
          </a:xfrm>
          <a:prstGeom prst="rect">
            <a:avLst/>
          </a:prstGeom>
          <a:noFill/>
        </p:spPr>
        <p:txBody>
          <a:bodyPr wrap="square" rtlCol="0">
            <a:spAutoFit/>
          </a:bodyPr>
          <a:lstStyle/>
          <a:p>
            <a:pPr marL="285750" indent="-285750">
              <a:buFont typeface="Wingdings" panose="05000000000000000000" pitchFamily="2" charset="2"/>
              <a:buChar char="ü"/>
            </a:pPr>
            <a:r>
              <a:rPr lang="en-US" sz="1500" b="1" dirty="0"/>
              <a:t>Evaluation Metrics:</a:t>
            </a:r>
          </a:p>
          <a:p>
            <a:pPr marL="0" lvl="1">
              <a:spcBef>
                <a:spcPts val="1000"/>
              </a:spcBef>
            </a:pPr>
            <a:r>
              <a:rPr lang="en-US" sz="1500" dirty="0"/>
              <a:t>We evaluated the model's performance using various classification metrics:</a:t>
            </a:r>
          </a:p>
          <a:p>
            <a:pPr marL="0" lvl="1">
              <a:spcBef>
                <a:spcPts val="1000"/>
              </a:spcBef>
            </a:pPr>
            <a:r>
              <a:rPr lang="en-US" sz="1500" dirty="0"/>
              <a:t>Accuracy: Measures the overall correctness of the model and it scored 0.92708</a:t>
            </a:r>
          </a:p>
          <a:p>
            <a:pPr marL="0" lvl="1">
              <a:spcBef>
                <a:spcPts val="1000"/>
              </a:spcBef>
            </a:pPr>
            <a:r>
              <a:rPr lang="en-US" sz="1500" dirty="0"/>
              <a:t>Precision, Recall, and F1-score: Provide insights into the model’s ability to correctly classify each sentiment class (positive, neutral, and negative).</a:t>
            </a:r>
          </a:p>
          <a:p>
            <a:pPr marL="0" lvl="1">
              <a:spcBef>
                <a:spcPts val="1000"/>
              </a:spcBef>
            </a:pPr>
            <a:endParaRPr lang="en-US" sz="1500" dirty="0"/>
          </a:p>
          <a:p>
            <a:pPr marL="0" lvl="1">
              <a:spcBef>
                <a:spcPts val="1000"/>
              </a:spcBef>
            </a:pPr>
            <a:endParaRPr lang="en-US" sz="1500" dirty="0"/>
          </a:p>
          <a:p>
            <a:pPr marL="0" lvl="1">
              <a:spcBef>
                <a:spcPts val="1000"/>
              </a:spcBef>
            </a:pPr>
            <a:endParaRPr lang="en-US" sz="1500" dirty="0"/>
          </a:p>
          <a:p>
            <a:pPr marL="0" lvl="1">
              <a:spcBef>
                <a:spcPts val="1000"/>
              </a:spcBef>
            </a:pPr>
            <a:endParaRPr lang="en-US" sz="1500" dirty="0"/>
          </a:p>
          <a:p>
            <a:pPr marL="0" lvl="1">
              <a:spcBef>
                <a:spcPts val="1000"/>
              </a:spcBef>
            </a:pPr>
            <a:endParaRPr lang="en-US" sz="1500" dirty="0"/>
          </a:p>
          <a:p>
            <a:pPr marL="0" lvl="1">
              <a:spcBef>
                <a:spcPts val="1000"/>
              </a:spcBef>
            </a:pPr>
            <a:endParaRPr lang="en-US" dirty="0"/>
          </a:p>
          <a:p>
            <a:endParaRPr lang="en-US" dirty="0"/>
          </a:p>
        </p:txBody>
      </p:sp>
      <p:pic>
        <p:nvPicPr>
          <p:cNvPr id="6" name="Picture 5">
            <a:extLst>
              <a:ext uri="{FF2B5EF4-FFF2-40B4-BE49-F238E27FC236}">
                <a16:creationId xmlns:a16="http://schemas.microsoft.com/office/drawing/2014/main" id="{A5F763E6-8CFB-74D4-1ACB-1B4E63AA5265}"/>
              </a:ext>
            </a:extLst>
          </p:cNvPr>
          <p:cNvPicPr>
            <a:picLocks noChangeAspect="1"/>
          </p:cNvPicPr>
          <p:nvPr/>
        </p:nvPicPr>
        <p:blipFill>
          <a:blip r:embed="rId2"/>
          <a:stretch>
            <a:fillRect/>
          </a:stretch>
        </p:blipFill>
        <p:spPr>
          <a:xfrm>
            <a:off x="246744" y="3258778"/>
            <a:ext cx="4143953" cy="1752845"/>
          </a:xfrm>
          <a:prstGeom prst="rect">
            <a:avLst/>
          </a:prstGeom>
        </p:spPr>
      </p:pic>
      <p:pic>
        <p:nvPicPr>
          <p:cNvPr id="8" name="Picture 7">
            <a:extLst>
              <a:ext uri="{FF2B5EF4-FFF2-40B4-BE49-F238E27FC236}">
                <a16:creationId xmlns:a16="http://schemas.microsoft.com/office/drawing/2014/main" id="{30B4346A-771C-18DF-E14B-CD8A79A44A0F}"/>
              </a:ext>
            </a:extLst>
          </p:cNvPr>
          <p:cNvPicPr>
            <a:picLocks noChangeAspect="1"/>
          </p:cNvPicPr>
          <p:nvPr/>
        </p:nvPicPr>
        <p:blipFill>
          <a:blip r:embed="rId3"/>
          <a:stretch>
            <a:fillRect/>
          </a:stretch>
        </p:blipFill>
        <p:spPr>
          <a:xfrm>
            <a:off x="5152571" y="1412401"/>
            <a:ext cx="6725639" cy="5445597"/>
          </a:xfrm>
          <a:prstGeom prst="rect">
            <a:avLst/>
          </a:prstGeom>
        </p:spPr>
      </p:pic>
      <p:sp>
        <p:nvSpPr>
          <p:cNvPr id="9" name="TextBox 8">
            <a:extLst>
              <a:ext uri="{FF2B5EF4-FFF2-40B4-BE49-F238E27FC236}">
                <a16:creationId xmlns:a16="http://schemas.microsoft.com/office/drawing/2014/main" id="{48070D7D-06A6-4FD9-E7ED-65D36DF97D6F}"/>
              </a:ext>
            </a:extLst>
          </p:cNvPr>
          <p:cNvSpPr txBox="1"/>
          <p:nvPr/>
        </p:nvSpPr>
        <p:spPr>
          <a:xfrm>
            <a:off x="5152571" y="298216"/>
            <a:ext cx="6415315" cy="1292662"/>
          </a:xfrm>
          <a:prstGeom prst="rect">
            <a:avLst/>
          </a:prstGeom>
          <a:noFill/>
        </p:spPr>
        <p:txBody>
          <a:bodyPr wrap="square" rtlCol="0">
            <a:spAutoFit/>
          </a:bodyPr>
          <a:lstStyle/>
          <a:p>
            <a:pPr marL="285750" indent="-285750">
              <a:buFont typeface="Wingdings" panose="05000000000000000000" pitchFamily="2" charset="2"/>
              <a:buChar char="ü"/>
            </a:pPr>
            <a:r>
              <a:rPr lang="en-US" sz="1500" b="1" dirty="0"/>
              <a:t>Confusion Matrix:</a:t>
            </a:r>
          </a:p>
          <a:p>
            <a:r>
              <a:rPr lang="en-US" sz="1500" dirty="0"/>
              <a:t>Here is a confusion matrix showing the performance of the SVM model. The diagonal elements represent correct predictions for each class, while the off-diagonal elements represent misclassifications.</a:t>
            </a:r>
          </a:p>
          <a:p>
            <a:endParaRPr lang="en-US" dirty="0"/>
          </a:p>
        </p:txBody>
      </p:sp>
      <p:pic>
        <p:nvPicPr>
          <p:cNvPr id="3" name="Picture 2">
            <a:extLst>
              <a:ext uri="{FF2B5EF4-FFF2-40B4-BE49-F238E27FC236}">
                <a16:creationId xmlns:a16="http://schemas.microsoft.com/office/drawing/2014/main" id="{BC99A863-1015-7C77-1219-A69EBA3186A1}"/>
              </a:ext>
            </a:extLst>
          </p:cNvPr>
          <p:cNvPicPr>
            <a:picLocks noChangeAspect="1"/>
          </p:cNvPicPr>
          <p:nvPr/>
        </p:nvPicPr>
        <p:blipFill>
          <a:blip r:embed="rId4"/>
          <a:stretch>
            <a:fillRect/>
          </a:stretch>
        </p:blipFill>
        <p:spPr>
          <a:xfrm>
            <a:off x="0" y="5932714"/>
            <a:ext cx="1047750" cy="914400"/>
          </a:xfrm>
          <a:prstGeom prst="rect">
            <a:avLst/>
          </a:prstGeom>
        </p:spPr>
      </p:pic>
    </p:spTree>
    <p:extLst>
      <p:ext uri="{BB962C8B-B14F-4D97-AF65-F5344CB8AC3E}">
        <p14:creationId xmlns:p14="http://schemas.microsoft.com/office/powerpoint/2010/main" val="2940934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46C31C7-4332-8B95-2017-350513587A4B}"/>
              </a:ext>
            </a:extLst>
          </p:cNvPr>
          <p:cNvSpPr>
            <a:spLocks noGrp="1"/>
          </p:cNvSpPr>
          <p:nvPr>
            <p:ph type="sldNum" sz="quarter" idx="12"/>
          </p:nvPr>
        </p:nvSpPr>
        <p:spPr/>
        <p:txBody>
          <a:bodyPr/>
          <a:lstStyle/>
          <a:p>
            <a:fld id="{B5CEABB6-07DC-46E8-9B57-56EC44A396E5}" type="slidenum">
              <a:rPr lang="en-US" smtClean="0"/>
              <a:t>17</a:t>
            </a:fld>
            <a:endParaRPr lang="en-US" dirty="0"/>
          </a:p>
        </p:txBody>
      </p:sp>
      <p:sp>
        <p:nvSpPr>
          <p:cNvPr id="8" name="TextBox 7">
            <a:extLst>
              <a:ext uri="{FF2B5EF4-FFF2-40B4-BE49-F238E27FC236}">
                <a16:creationId xmlns:a16="http://schemas.microsoft.com/office/drawing/2014/main" id="{A5ABD7DB-654B-359D-1758-334F73B1A9A4}"/>
              </a:ext>
            </a:extLst>
          </p:cNvPr>
          <p:cNvSpPr txBox="1"/>
          <p:nvPr/>
        </p:nvSpPr>
        <p:spPr>
          <a:xfrm>
            <a:off x="297229" y="281668"/>
            <a:ext cx="6096000" cy="400110"/>
          </a:xfrm>
          <a:prstGeom prst="rect">
            <a:avLst/>
          </a:prstGeom>
          <a:noFill/>
        </p:spPr>
        <p:txBody>
          <a:bodyPr wrap="square">
            <a:spAutoFit/>
          </a:bodyPr>
          <a:lstStyle/>
          <a:p>
            <a:r>
              <a:rPr lang="en-US" sz="2000" b="1" spc="150" dirty="0">
                <a:solidFill>
                  <a:schemeClr val="tx1">
                    <a:lumMod val="75000"/>
                    <a:lumOff val="25000"/>
                  </a:schemeClr>
                </a:solidFill>
                <a:latin typeface="+mj-lt"/>
                <a:ea typeface="+mj-ea"/>
                <a:cs typeface="+mj-cs"/>
              </a:rPr>
              <a:t>Random Forest Classifier:</a:t>
            </a:r>
          </a:p>
        </p:txBody>
      </p:sp>
      <p:sp>
        <p:nvSpPr>
          <p:cNvPr id="9" name="TextBox 8">
            <a:extLst>
              <a:ext uri="{FF2B5EF4-FFF2-40B4-BE49-F238E27FC236}">
                <a16:creationId xmlns:a16="http://schemas.microsoft.com/office/drawing/2014/main" id="{CA26EF72-F109-57E6-D571-A1A9C5172ABD}"/>
              </a:ext>
            </a:extLst>
          </p:cNvPr>
          <p:cNvSpPr txBox="1"/>
          <p:nvPr/>
        </p:nvSpPr>
        <p:spPr>
          <a:xfrm>
            <a:off x="478657" y="1237573"/>
            <a:ext cx="5733143" cy="3139321"/>
          </a:xfrm>
          <a:prstGeom prst="rect">
            <a:avLst/>
          </a:prstGeom>
          <a:noFill/>
        </p:spPr>
        <p:txBody>
          <a:bodyPr wrap="square" rtlCol="0">
            <a:spAutoFit/>
          </a:bodyPr>
          <a:lstStyle/>
          <a:p>
            <a:pPr marL="285750" indent="-285750">
              <a:buFont typeface="Wingdings" panose="05000000000000000000" pitchFamily="2" charset="2"/>
              <a:buChar char="ü"/>
            </a:pPr>
            <a:r>
              <a:rPr lang="en-US" sz="1500" b="1" dirty="0"/>
              <a:t>Introduction to Random Forest:</a:t>
            </a:r>
          </a:p>
          <a:p>
            <a:r>
              <a:rPr lang="en-US" sz="1500" dirty="0"/>
              <a:t>Random Forest is an ensemble learning method that uses multiple decision trees to make a prediction. The final prediction is based on the majority vote of individual trees, which helps improve accuracy and reduce overfitting</a:t>
            </a:r>
          </a:p>
          <a:p>
            <a:endParaRPr lang="en-US" sz="1500" dirty="0"/>
          </a:p>
          <a:p>
            <a:endParaRPr lang="en-US" sz="1500" dirty="0"/>
          </a:p>
          <a:p>
            <a:pPr marL="285750" indent="-285750">
              <a:buFont typeface="Wingdings" panose="05000000000000000000" pitchFamily="2" charset="2"/>
              <a:buChar char="ü"/>
            </a:pPr>
            <a:r>
              <a:rPr lang="en-US" sz="1500" b="1" dirty="0"/>
              <a:t>Why Random Forest?:</a:t>
            </a:r>
          </a:p>
          <a:p>
            <a:r>
              <a:rPr lang="en-US" sz="1500" dirty="0"/>
              <a:t>We chose Random Forest because it handles both structured and unstructured data, is robust against overfitting, and performs well with large feature spaces like text data.</a:t>
            </a:r>
          </a:p>
          <a:p>
            <a:endParaRPr lang="en-US" sz="1500" dirty="0"/>
          </a:p>
          <a:p>
            <a:endParaRPr lang="en-US" dirty="0"/>
          </a:p>
        </p:txBody>
      </p:sp>
      <p:pic>
        <p:nvPicPr>
          <p:cNvPr id="4102" name="Picture 6" descr="Workflow-random forest classifier. | Download Scientific Diagram">
            <a:extLst>
              <a:ext uri="{FF2B5EF4-FFF2-40B4-BE49-F238E27FC236}">
                <a16:creationId xmlns:a16="http://schemas.microsoft.com/office/drawing/2014/main" id="{970A1EA8-70F1-7638-DD25-BFB0CEE39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4295" y="1034141"/>
            <a:ext cx="4607820" cy="3778412"/>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6C5A2D2-9B66-FE6F-E728-85EBCA690BF2}"/>
              </a:ext>
            </a:extLst>
          </p:cNvPr>
          <p:cNvSpPr>
            <a:spLocks noGrp="1"/>
          </p:cNvSpPr>
          <p:nvPr>
            <p:ph type="ftr" sz="quarter" idx="11"/>
          </p:nvPr>
        </p:nvSpPr>
        <p:spPr/>
        <p:txBody>
          <a:bodyPr/>
          <a:lstStyle/>
          <a:p>
            <a:endParaRPr lang="en-US" dirty="0"/>
          </a:p>
        </p:txBody>
      </p:sp>
      <p:pic>
        <p:nvPicPr>
          <p:cNvPr id="4" name="Picture 3">
            <a:extLst>
              <a:ext uri="{FF2B5EF4-FFF2-40B4-BE49-F238E27FC236}">
                <a16:creationId xmlns:a16="http://schemas.microsoft.com/office/drawing/2014/main" id="{70FB94D8-A1C2-ECBB-EDA0-416516787094}"/>
              </a:ext>
            </a:extLst>
          </p:cNvPr>
          <p:cNvPicPr>
            <a:picLocks noChangeAspect="1"/>
          </p:cNvPicPr>
          <p:nvPr/>
        </p:nvPicPr>
        <p:blipFill>
          <a:blip r:embed="rId3"/>
          <a:stretch>
            <a:fillRect/>
          </a:stretch>
        </p:blipFill>
        <p:spPr>
          <a:xfrm>
            <a:off x="0" y="5943600"/>
            <a:ext cx="1047750" cy="914400"/>
          </a:xfrm>
          <a:prstGeom prst="rect">
            <a:avLst/>
          </a:prstGeom>
        </p:spPr>
      </p:pic>
      <p:pic>
        <p:nvPicPr>
          <p:cNvPr id="7" name="Picture 6">
            <a:extLst>
              <a:ext uri="{FF2B5EF4-FFF2-40B4-BE49-F238E27FC236}">
                <a16:creationId xmlns:a16="http://schemas.microsoft.com/office/drawing/2014/main" id="{C3BDB804-E11B-0218-B45F-774A76D5AF75}"/>
              </a:ext>
            </a:extLst>
          </p:cNvPr>
          <p:cNvPicPr>
            <a:picLocks noChangeAspect="1"/>
          </p:cNvPicPr>
          <p:nvPr/>
        </p:nvPicPr>
        <p:blipFill>
          <a:blip r:embed="rId4"/>
          <a:stretch>
            <a:fillRect/>
          </a:stretch>
        </p:blipFill>
        <p:spPr>
          <a:xfrm>
            <a:off x="10003203" y="0"/>
            <a:ext cx="2181225" cy="952500"/>
          </a:xfrm>
          <a:prstGeom prst="rect">
            <a:avLst/>
          </a:prstGeom>
        </p:spPr>
      </p:pic>
    </p:spTree>
    <p:extLst>
      <p:ext uri="{BB962C8B-B14F-4D97-AF65-F5344CB8AC3E}">
        <p14:creationId xmlns:p14="http://schemas.microsoft.com/office/powerpoint/2010/main" val="3876909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96C1AE-9528-30E3-A193-88D004D85793}"/>
              </a:ext>
            </a:extLst>
          </p:cNvPr>
          <p:cNvSpPr>
            <a:spLocks noGrp="1"/>
          </p:cNvSpPr>
          <p:nvPr>
            <p:ph type="sldNum" sz="quarter" idx="12"/>
          </p:nvPr>
        </p:nvSpPr>
        <p:spPr/>
        <p:txBody>
          <a:bodyPr/>
          <a:lstStyle/>
          <a:p>
            <a:fld id="{B5CEABB6-07DC-46E8-9B57-56EC44A396E5}" type="slidenum">
              <a:rPr lang="en-US" smtClean="0"/>
              <a:t>18</a:t>
            </a:fld>
            <a:endParaRPr lang="en-US" dirty="0"/>
          </a:p>
        </p:txBody>
      </p:sp>
      <p:sp>
        <p:nvSpPr>
          <p:cNvPr id="7" name="TextBox 6">
            <a:extLst>
              <a:ext uri="{FF2B5EF4-FFF2-40B4-BE49-F238E27FC236}">
                <a16:creationId xmlns:a16="http://schemas.microsoft.com/office/drawing/2014/main" id="{4802A750-98C9-7E17-240F-ED216F143618}"/>
              </a:ext>
            </a:extLst>
          </p:cNvPr>
          <p:cNvSpPr txBox="1"/>
          <p:nvPr/>
        </p:nvSpPr>
        <p:spPr>
          <a:xfrm>
            <a:off x="478971" y="435429"/>
            <a:ext cx="6044886" cy="5042406"/>
          </a:xfrm>
          <a:prstGeom prst="rect">
            <a:avLst/>
          </a:prstGeom>
          <a:noFill/>
        </p:spPr>
        <p:txBody>
          <a:bodyPr wrap="square" rtlCol="0">
            <a:spAutoFit/>
          </a:bodyPr>
          <a:lstStyle/>
          <a:p>
            <a:pPr marL="0" lvl="1" indent="-285750">
              <a:spcBef>
                <a:spcPts val="1000"/>
              </a:spcBef>
              <a:buFont typeface="Wingdings" panose="05000000000000000000" pitchFamily="2" charset="2"/>
              <a:buChar char="ü"/>
            </a:pPr>
            <a:r>
              <a:rPr lang="en-US" sz="1500" b="1" dirty="0"/>
              <a:t>Model Training and Validation Results:</a:t>
            </a:r>
          </a:p>
          <a:p>
            <a:pPr marL="0" lvl="1">
              <a:spcBef>
                <a:spcPts val="1000"/>
              </a:spcBef>
            </a:pPr>
            <a:endParaRPr lang="en-US" sz="1500" b="1" dirty="0"/>
          </a:p>
          <a:p>
            <a:pPr marL="285750" lvl="1" indent="-285750">
              <a:spcBef>
                <a:spcPts val="1000"/>
              </a:spcBef>
              <a:buFont typeface="Wingdings" panose="05000000000000000000" pitchFamily="2" charset="2"/>
              <a:buChar char="v"/>
            </a:pPr>
            <a:r>
              <a:rPr lang="en-US" sz="1500" b="1" dirty="0" err="1"/>
              <a:t>Upsampling</a:t>
            </a:r>
            <a:r>
              <a:rPr lang="en-US" sz="1500" b="1" dirty="0"/>
              <a:t>:</a:t>
            </a:r>
          </a:p>
          <a:p>
            <a:pPr marL="0" lvl="1">
              <a:spcBef>
                <a:spcPts val="1000"/>
              </a:spcBef>
            </a:pPr>
            <a:r>
              <a:rPr lang="en-US" sz="1500" dirty="0"/>
              <a:t>Since the dataset was imbalanced, we used </a:t>
            </a:r>
            <a:r>
              <a:rPr lang="en-US" sz="1500" dirty="0" err="1"/>
              <a:t>upsampling</a:t>
            </a:r>
            <a:r>
              <a:rPr lang="en-US" sz="1500" dirty="0"/>
              <a:t> to ensure the minority classes (neutral and negative) were well-represented.</a:t>
            </a:r>
          </a:p>
          <a:p>
            <a:pPr marL="0" lvl="1">
              <a:spcBef>
                <a:spcPts val="1000"/>
              </a:spcBef>
            </a:pPr>
            <a:endParaRPr lang="en-US" sz="1500" dirty="0"/>
          </a:p>
          <a:p>
            <a:pPr marL="0" lvl="1">
              <a:spcBef>
                <a:spcPts val="1000"/>
              </a:spcBef>
            </a:pPr>
            <a:endParaRPr lang="en-US" sz="1500" dirty="0"/>
          </a:p>
          <a:p>
            <a:pPr marL="285750" lvl="1" indent="-285750">
              <a:spcBef>
                <a:spcPts val="1000"/>
              </a:spcBef>
              <a:buFont typeface="Wingdings" panose="05000000000000000000" pitchFamily="2" charset="2"/>
              <a:buChar char="v"/>
            </a:pPr>
            <a:r>
              <a:rPr lang="en-US" sz="1500" b="1" dirty="0"/>
              <a:t>Training the Random Forest:</a:t>
            </a:r>
          </a:p>
          <a:p>
            <a:r>
              <a:rPr lang="en-US" sz="1500" dirty="0"/>
              <a:t>The Random Forest classifier was trained with 100 decision trees. Validation was performed on a separate set of data to evaluate the model's generalization capability.</a:t>
            </a:r>
          </a:p>
          <a:p>
            <a:endParaRPr lang="en-US" sz="1500" dirty="0"/>
          </a:p>
          <a:p>
            <a:pPr marL="285750" lvl="1" indent="-285750">
              <a:spcBef>
                <a:spcPts val="1000"/>
              </a:spcBef>
              <a:buFont typeface="Wingdings" panose="05000000000000000000" pitchFamily="2" charset="2"/>
              <a:buChar char="v"/>
            </a:pPr>
            <a:r>
              <a:rPr lang="en-US" sz="1500" b="1" dirty="0"/>
              <a:t>Validation Accuracy:</a:t>
            </a:r>
          </a:p>
          <a:p>
            <a:r>
              <a:rPr lang="en-US" sz="1500" dirty="0"/>
              <a:t>The validation accuracy was 96.88%, which demonstrates strong performance on the unseen validation set."</a:t>
            </a:r>
          </a:p>
          <a:p>
            <a:endParaRPr lang="en-US" sz="1500" dirty="0"/>
          </a:p>
          <a:p>
            <a:pPr marL="0" lvl="1">
              <a:spcBef>
                <a:spcPts val="1000"/>
              </a:spcBef>
            </a:pPr>
            <a:endParaRPr lang="en-US" sz="1500" dirty="0"/>
          </a:p>
        </p:txBody>
      </p:sp>
      <p:pic>
        <p:nvPicPr>
          <p:cNvPr id="9" name="Picture 8">
            <a:extLst>
              <a:ext uri="{FF2B5EF4-FFF2-40B4-BE49-F238E27FC236}">
                <a16:creationId xmlns:a16="http://schemas.microsoft.com/office/drawing/2014/main" id="{9755D718-93FE-ADF9-D236-76A657BB12C9}"/>
              </a:ext>
            </a:extLst>
          </p:cNvPr>
          <p:cNvPicPr>
            <a:picLocks noChangeAspect="1"/>
          </p:cNvPicPr>
          <p:nvPr/>
        </p:nvPicPr>
        <p:blipFill>
          <a:blip r:embed="rId2"/>
          <a:stretch>
            <a:fillRect/>
          </a:stretch>
        </p:blipFill>
        <p:spPr>
          <a:xfrm>
            <a:off x="6523857" y="812798"/>
            <a:ext cx="5486401" cy="2743201"/>
          </a:xfrm>
          <a:prstGeom prst="rect">
            <a:avLst/>
          </a:prstGeom>
        </p:spPr>
      </p:pic>
      <p:pic>
        <p:nvPicPr>
          <p:cNvPr id="11" name="Picture 10">
            <a:extLst>
              <a:ext uri="{FF2B5EF4-FFF2-40B4-BE49-F238E27FC236}">
                <a16:creationId xmlns:a16="http://schemas.microsoft.com/office/drawing/2014/main" id="{68263081-2CFA-1CD7-1A78-3C2E82DC4592}"/>
              </a:ext>
            </a:extLst>
          </p:cNvPr>
          <p:cNvPicPr>
            <a:picLocks noChangeAspect="1"/>
          </p:cNvPicPr>
          <p:nvPr/>
        </p:nvPicPr>
        <p:blipFill>
          <a:blip r:embed="rId3"/>
          <a:stretch>
            <a:fillRect/>
          </a:stretch>
        </p:blipFill>
        <p:spPr>
          <a:xfrm>
            <a:off x="3018037" y="5252092"/>
            <a:ext cx="4616477" cy="802153"/>
          </a:xfrm>
          <a:prstGeom prst="rect">
            <a:avLst/>
          </a:prstGeom>
        </p:spPr>
      </p:pic>
      <p:sp>
        <p:nvSpPr>
          <p:cNvPr id="2" name="Footer Placeholder 1">
            <a:extLst>
              <a:ext uri="{FF2B5EF4-FFF2-40B4-BE49-F238E27FC236}">
                <a16:creationId xmlns:a16="http://schemas.microsoft.com/office/drawing/2014/main" id="{8560E517-CF80-D055-9B3B-1B55C2D818B8}"/>
              </a:ext>
            </a:extLst>
          </p:cNvPr>
          <p:cNvSpPr>
            <a:spLocks noGrp="1"/>
          </p:cNvSpPr>
          <p:nvPr>
            <p:ph type="ftr" sz="quarter" idx="11"/>
          </p:nvPr>
        </p:nvSpPr>
        <p:spPr/>
        <p:txBody>
          <a:bodyPr/>
          <a:lstStyle/>
          <a:p>
            <a:endParaRPr lang="en-US" dirty="0"/>
          </a:p>
        </p:txBody>
      </p:sp>
      <p:pic>
        <p:nvPicPr>
          <p:cNvPr id="4" name="Picture 3">
            <a:extLst>
              <a:ext uri="{FF2B5EF4-FFF2-40B4-BE49-F238E27FC236}">
                <a16:creationId xmlns:a16="http://schemas.microsoft.com/office/drawing/2014/main" id="{6DE471BB-EBF9-2AB9-2F3C-95EA56DEB087}"/>
              </a:ext>
            </a:extLst>
          </p:cNvPr>
          <p:cNvPicPr>
            <a:picLocks noChangeAspect="1"/>
          </p:cNvPicPr>
          <p:nvPr/>
        </p:nvPicPr>
        <p:blipFill>
          <a:blip r:embed="rId4"/>
          <a:stretch>
            <a:fillRect/>
          </a:stretch>
        </p:blipFill>
        <p:spPr>
          <a:xfrm>
            <a:off x="0" y="5965371"/>
            <a:ext cx="1047750" cy="914400"/>
          </a:xfrm>
          <a:prstGeom prst="rect">
            <a:avLst/>
          </a:prstGeom>
        </p:spPr>
      </p:pic>
    </p:spTree>
    <p:extLst>
      <p:ext uri="{BB962C8B-B14F-4D97-AF65-F5344CB8AC3E}">
        <p14:creationId xmlns:p14="http://schemas.microsoft.com/office/powerpoint/2010/main" val="4179407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0EF183C-33C7-A598-3E09-E8746E39E36B}"/>
              </a:ext>
            </a:extLst>
          </p:cNvPr>
          <p:cNvSpPr>
            <a:spLocks noGrp="1"/>
          </p:cNvSpPr>
          <p:nvPr>
            <p:ph type="sldNum" sz="quarter" idx="12"/>
          </p:nvPr>
        </p:nvSpPr>
        <p:spPr/>
        <p:txBody>
          <a:bodyPr/>
          <a:lstStyle/>
          <a:p>
            <a:fld id="{B5CEABB6-07DC-46E8-9B57-56EC44A396E5}" type="slidenum">
              <a:rPr lang="en-US" smtClean="0"/>
              <a:t>19</a:t>
            </a:fld>
            <a:endParaRPr lang="en-US" dirty="0"/>
          </a:p>
        </p:txBody>
      </p:sp>
      <p:sp>
        <p:nvSpPr>
          <p:cNvPr id="7" name="TextBox 6">
            <a:extLst>
              <a:ext uri="{FF2B5EF4-FFF2-40B4-BE49-F238E27FC236}">
                <a16:creationId xmlns:a16="http://schemas.microsoft.com/office/drawing/2014/main" id="{D7CB3AA9-0D8F-F724-8CDF-454472560DCF}"/>
              </a:ext>
            </a:extLst>
          </p:cNvPr>
          <p:cNvSpPr txBox="1"/>
          <p:nvPr/>
        </p:nvSpPr>
        <p:spPr>
          <a:xfrm>
            <a:off x="493486" y="382951"/>
            <a:ext cx="5355771" cy="1523494"/>
          </a:xfrm>
          <a:prstGeom prst="rect">
            <a:avLst/>
          </a:prstGeom>
          <a:noFill/>
        </p:spPr>
        <p:txBody>
          <a:bodyPr wrap="square" rtlCol="0">
            <a:spAutoFit/>
          </a:bodyPr>
          <a:lstStyle/>
          <a:p>
            <a:pPr marL="285750" indent="-285750">
              <a:buFont typeface="Wingdings" panose="05000000000000000000" pitchFamily="2" charset="2"/>
              <a:buChar char="ü"/>
            </a:pPr>
            <a:r>
              <a:rPr lang="en-US" sz="1500" b="1" dirty="0"/>
              <a:t>Classification Report:</a:t>
            </a:r>
          </a:p>
          <a:p>
            <a:r>
              <a:rPr lang="en-US" sz="1500" dirty="0"/>
              <a:t>For the validation data, the model showed high precision and recall across all sentiment classes (positive, neutral, negative). The f1-score was 0.97, indicating balanced performance in identifying all classes.</a:t>
            </a:r>
          </a:p>
          <a:p>
            <a:endParaRPr lang="en-US" dirty="0"/>
          </a:p>
        </p:txBody>
      </p:sp>
      <p:pic>
        <p:nvPicPr>
          <p:cNvPr id="9" name="Picture 8">
            <a:extLst>
              <a:ext uri="{FF2B5EF4-FFF2-40B4-BE49-F238E27FC236}">
                <a16:creationId xmlns:a16="http://schemas.microsoft.com/office/drawing/2014/main" id="{B8E40139-D233-26BF-625D-499D5FC5A3E6}"/>
              </a:ext>
            </a:extLst>
          </p:cNvPr>
          <p:cNvPicPr>
            <a:picLocks noChangeAspect="1"/>
          </p:cNvPicPr>
          <p:nvPr/>
        </p:nvPicPr>
        <p:blipFill>
          <a:blip r:embed="rId2"/>
          <a:stretch>
            <a:fillRect/>
          </a:stretch>
        </p:blipFill>
        <p:spPr>
          <a:xfrm>
            <a:off x="642213" y="2651008"/>
            <a:ext cx="4510515" cy="2199032"/>
          </a:xfrm>
          <a:prstGeom prst="rect">
            <a:avLst/>
          </a:prstGeom>
        </p:spPr>
      </p:pic>
      <p:sp>
        <p:nvSpPr>
          <p:cNvPr id="10" name="TextBox 9">
            <a:extLst>
              <a:ext uri="{FF2B5EF4-FFF2-40B4-BE49-F238E27FC236}">
                <a16:creationId xmlns:a16="http://schemas.microsoft.com/office/drawing/2014/main" id="{FA13622A-451B-8396-476F-3D7BBE30E75F}"/>
              </a:ext>
            </a:extLst>
          </p:cNvPr>
          <p:cNvSpPr txBox="1"/>
          <p:nvPr/>
        </p:nvSpPr>
        <p:spPr>
          <a:xfrm>
            <a:off x="5849257" y="382951"/>
            <a:ext cx="5849257" cy="1569660"/>
          </a:xfrm>
          <a:prstGeom prst="rect">
            <a:avLst/>
          </a:prstGeom>
          <a:noFill/>
        </p:spPr>
        <p:txBody>
          <a:bodyPr wrap="square" rtlCol="0">
            <a:spAutoFit/>
          </a:bodyPr>
          <a:lstStyle/>
          <a:p>
            <a:pPr marL="285750" indent="-285750">
              <a:buFont typeface="Wingdings" panose="05000000000000000000" pitchFamily="2" charset="2"/>
              <a:buChar char="ü"/>
            </a:pPr>
            <a:r>
              <a:rPr lang="en-US" sz="1500" b="1" dirty="0"/>
              <a:t>Confusion Matrix:</a:t>
            </a:r>
          </a:p>
          <a:p>
            <a:r>
              <a:rPr lang="en-US" sz="1500" dirty="0"/>
              <a:t>The confusion matrix below shows that the model made few mistakes during validation. Most misclassifications occurred between 'negative' and 'positive' sentiment, which is expected due to the nuances of human emotion in text.</a:t>
            </a:r>
          </a:p>
          <a:p>
            <a:endParaRPr lang="en-US" dirty="0"/>
          </a:p>
        </p:txBody>
      </p:sp>
      <p:pic>
        <p:nvPicPr>
          <p:cNvPr id="12" name="Picture 11">
            <a:extLst>
              <a:ext uri="{FF2B5EF4-FFF2-40B4-BE49-F238E27FC236}">
                <a16:creationId xmlns:a16="http://schemas.microsoft.com/office/drawing/2014/main" id="{37F51267-2131-4C00-F53E-AFEEE6A50B30}"/>
              </a:ext>
            </a:extLst>
          </p:cNvPr>
          <p:cNvPicPr>
            <a:picLocks noChangeAspect="1"/>
          </p:cNvPicPr>
          <p:nvPr/>
        </p:nvPicPr>
        <p:blipFill>
          <a:blip r:embed="rId3"/>
          <a:stretch>
            <a:fillRect/>
          </a:stretch>
        </p:blipFill>
        <p:spPr>
          <a:xfrm>
            <a:off x="5604036" y="1654713"/>
            <a:ext cx="6339700" cy="5106414"/>
          </a:xfrm>
          <a:prstGeom prst="rect">
            <a:avLst/>
          </a:prstGeom>
        </p:spPr>
      </p:pic>
      <p:sp>
        <p:nvSpPr>
          <p:cNvPr id="2" name="Footer Placeholder 1">
            <a:extLst>
              <a:ext uri="{FF2B5EF4-FFF2-40B4-BE49-F238E27FC236}">
                <a16:creationId xmlns:a16="http://schemas.microsoft.com/office/drawing/2014/main" id="{78358E3F-75A6-F9D9-0837-451C07C3F2B0}"/>
              </a:ext>
            </a:extLst>
          </p:cNvPr>
          <p:cNvSpPr>
            <a:spLocks noGrp="1"/>
          </p:cNvSpPr>
          <p:nvPr>
            <p:ph type="ftr" sz="quarter" idx="11"/>
          </p:nvPr>
        </p:nvSpPr>
        <p:spPr/>
        <p:txBody>
          <a:bodyPr/>
          <a:lstStyle/>
          <a:p>
            <a:endParaRPr lang="en-US" dirty="0"/>
          </a:p>
        </p:txBody>
      </p:sp>
      <p:pic>
        <p:nvPicPr>
          <p:cNvPr id="4" name="Picture 3">
            <a:extLst>
              <a:ext uri="{FF2B5EF4-FFF2-40B4-BE49-F238E27FC236}">
                <a16:creationId xmlns:a16="http://schemas.microsoft.com/office/drawing/2014/main" id="{0EDE4077-A973-B037-1505-55F3D033A253}"/>
              </a:ext>
            </a:extLst>
          </p:cNvPr>
          <p:cNvPicPr>
            <a:picLocks noChangeAspect="1"/>
          </p:cNvPicPr>
          <p:nvPr/>
        </p:nvPicPr>
        <p:blipFill>
          <a:blip r:embed="rId4"/>
          <a:stretch>
            <a:fillRect/>
          </a:stretch>
        </p:blipFill>
        <p:spPr>
          <a:xfrm>
            <a:off x="0" y="5943600"/>
            <a:ext cx="1047750" cy="914400"/>
          </a:xfrm>
          <a:prstGeom prst="rect">
            <a:avLst/>
          </a:prstGeom>
        </p:spPr>
      </p:pic>
    </p:spTree>
    <p:extLst>
      <p:ext uri="{BB962C8B-B14F-4D97-AF65-F5344CB8AC3E}">
        <p14:creationId xmlns:p14="http://schemas.microsoft.com/office/powerpoint/2010/main" val="3005864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305C8-35CD-0456-B3A9-EFD55D02DFFD}"/>
              </a:ext>
            </a:extLst>
          </p:cNvPr>
          <p:cNvSpPr>
            <a:spLocks noGrp="1"/>
          </p:cNvSpPr>
          <p:nvPr>
            <p:ph type="title"/>
          </p:nvPr>
        </p:nvSpPr>
        <p:spPr>
          <a:xfrm>
            <a:off x="4937944" y="408561"/>
            <a:ext cx="3171825" cy="722786"/>
          </a:xfrm>
        </p:spPr>
        <p:txBody>
          <a:bodyPr>
            <a:normAutofit/>
          </a:bodyPr>
          <a:lstStyle/>
          <a:p>
            <a:r>
              <a:rPr lang="en-US" sz="3600" dirty="0"/>
              <a:t>AGENDA</a:t>
            </a:r>
          </a:p>
        </p:txBody>
      </p:sp>
      <p:sp>
        <p:nvSpPr>
          <p:cNvPr id="4" name="Footer Placeholder 3">
            <a:extLst>
              <a:ext uri="{FF2B5EF4-FFF2-40B4-BE49-F238E27FC236}">
                <a16:creationId xmlns:a16="http://schemas.microsoft.com/office/drawing/2014/main" id="{BEEF129C-AC6D-4F53-15B2-D2553DD621C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FC86735-9D8A-FF72-BB43-EB1D7B27F4E1}"/>
              </a:ext>
            </a:extLst>
          </p:cNvPr>
          <p:cNvSpPr>
            <a:spLocks noGrp="1"/>
          </p:cNvSpPr>
          <p:nvPr>
            <p:ph type="sldNum" sz="quarter" idx="12"/>
          </p:nvPr>
        </p:nvSpPr>
        <p:spPr/>
        <p:txBody>
          <a:bodyPr/>
          <a:lstStyle/>
          <a:p>
            <a:fld id="{B5CEABB6-07DC-46E8-9B57-56EC44A396E5}" type="slidenum">
              <a:rPr lang="en-US" smtClean="0"/>
              <a:t>2</a:t>
            </a:fld>
            <a:endParaRPr lang="en-US" dirty="0"/>
          </a:p>
        </p:txBody>
      </p:sp>
      <p:sp>
        <p:nvSpPr>
          <p:cNvPr id="6" name="TextBox 5">
            <a:extLst>
              <a:ext uri="{FF2B5EF4-FFF2-40B4-BE49-F238E27FC236}">
                <a16:creationId xmlns:a16="http://schemas.microsoft.com/office/drawing/2014/main" id="{860A362F-95A4-D3A5-75E6-F0465847FF6C}"/>
              </a:ext>
            </a:extLst>
          </p:cNvPr>
          <p:cNvSpPr txBox="1"/>
          <p:nvPr/>
        </p:nvSpPr>
        <p:spPr>
          <a:xfrm>
            <a:off x="705610" y="1314701"/>
            <a:ext cx="3928552" cy="4401205"/>
          </a:xfrm>
          <a:prstGeom prst="rect">
            <a:avLst/>
          </a:prstGeom>
          <a:noFill/>
        </p:spPr>
        <p:txBody>
          <a:bodyPr wrap="square" rtlCol="0">
            <a:spAutoFit/>
          </a:bodyPr>
          <a:lstStyle/>
          <a:p>
            <a:pPr marL="514350" indent="-514350">
              <a:buFont typeface="+mj-lt"/>
              <a:buAutoNum type="romanUcPeriod"/>
            </a:pPr>
            <a:r>
              <a:rPr lang="en-US" sz="2800" dirty="0"/>
              <a:t>Overview</a:t>
            </a:r>
          </a:p>
          <a:p>
            <a:pPr marL="514350" indent="-514350">
              <a:buFont typeface="+mj-lt"/>
              <a:buAutoNum type="romanUcPeriod"/>
            </a:pPr>
            <a:r>
              <a:rPr lang="en-US" sz="2800" dirty="0"/>
              <a:t>Data Gathering and preprocessing</a:t>
            </a:r>
          </a:p>
          <a:p>
            <a:pPr marL="514350" indent="-514350">
              <a:buFont typeface="+mj-lt"/>
              <a:buAutoNum type="romanUcPeriod"/>
            </a:pPr>
            <a:r>
              <a:rPr lang="en-US" sz="2800" dirty="0"/>
              <a:t>EDA</a:t>
            </a:r>
          </a:p>
          <a:p>
            <a:pPr marL="514350" indent="-514350">
              <a:buFont typeface="+mj-lt"/>
              <a:buAutoNum type="romanUcPeriod"/>
            </a:pPr>
            <a:r>
              <a:rPr lang="en-US" sz="2800" dirty="0"/>
              <a:t>Machine Learning</a:t>
            </a:r>
          </a:p>
          <a:p>
            <a:pPr marL="514350" indent="-514350">
              <a:buFont typeface="+mj-lt"/>
              <a:buAutoNum type="romanUcPeriod"/>
            </a:pPr>
            <a:r>
              <a:rPr lang="en-US" sz="2800" dirty="0"/>
              <a:t>NLP</a:t>
            </a:r>
          </a:p>
          <a:p>
            <a:pPr marL="514350" indent="-514350">
              <a:buFont typeface="+mj-lt"/>
              <a:buAutoNum type="romanUcPeriod"/>
            </a:pPr>
            <a:r>
              <a:rPr lang="en-US" sz="2800" dirty="0" err="1"/>
              <a:t>MLflow</a:t>
            </a:r>
            <a:endParaRPr lang="en-US" sz="2800" dirty="0"/>
          </a:p>
          <a:p>
            <a:pPr marL="514350" indent="-514350">
              <a:buFont typeface="+mj-lt"/>
              <a:buAutoNum type="romanUcPeriod"/>
            </a:pPr>
            <a:r>
              <a:rPr lang="en-US" sz="2800" dirty="0"/>
              <a:t>GANs</a:t>
            </a:r>
          </a:p>
          <a:p>
            <a:pPr marL="514350" indent="-514350">
              <a:buFont typeface="+mj-lt"/>
              <a:buAutoNum type="romanUcPeriod"/>
            </a:pPr>
            <a:r>
              <a:rPr lang="en-US" sz="2800" dirty="0"/>
              <a:t>Deployment</a:t>
            </a:r>
          </a:p>
          <a:p>
            <a:pPr marL="514350" indent="-514350">
              <a:buFont typeface="+mj-lt"/>
              <a:buAutoNum type="romanUcPeriod"/>
            </a:pPr>
            <a:r>
              <a:rPr lang="en-US" sz="2800" dirty="0"/>
              <a:t>Contribution</a:t>
            </a:r>
          </a:p>
        </p:txBody>
      </p:sp>
      <p:pic>
        <p:nvPicPr>
          <p:cNvPr id="7" name="Picture 6" descr="A black text on a white background&#10;&#10;Description automatically generated">
            <a:extLst>
              <a:ext uri="{FF2B5EF4-FFF2-40B4-BE49-F238E27FC236}">
                <a16:creationId xmlns:a16="http://schemas.microsoft.com/office/drawing/2014/main" id="{71FE6AF9-6C11-D79F-FEBA-3CE041392AEB}"/>
              </a:ext>
            </a:extLst>
          </p:cNvPr>
          <p:cNvPicPr>
            <a:picLocks noChangeAspect="1"/>
          </p:cNvPicPr>
          <p:nvPr/>
        </p:nvPicPr>
        <p:blipFill>
          <a:blip r:embed="rId2"/>
          <a:stretch>
            <a:fillRect/>
          </a:stretch>
        </p:blipFill>
        <p:spPr>
          <a:xfrm>
            <a:off x="9960299" y="0"/>
            <a:ext cx="2187130" cy="952583"/>
          </a:xfrm>
          <a:prstGeom prst="rect">
            <a:avLst/>
          </a:prstGeom>
        </p:spPr>
      </p:pic>
      <p:pic>
        <p:nvPicPr>
          <p:cNvPr id="8" name="Picture 7" descr="A logo of a globe with a graduation cap&#10;&#10;Description automatically generated">
            <a:extLst>
              <a:ext uri="{FF2B5EF4-FFF2-40B4-BE49-F238E27FC236}">
                <a16:creationId xmlns:a16="http://schemas.microsoft.com/office/drawing/2014/main" id="{9530E610-7CF3-7745-49F9-3A2948FBC125}"/>
              </a:ext>
            </a:extLst>
          </p:cNvPr>
          <p:cNvPicPr>
            <a:picLocks noChangeAspect="1"/>
          </p:cNvPicPr>
          <p:nvPr/>
        </p:nvPicPr>
        <p:blipFill>
          <a:blip r:embed="rId3"/>
          <a:stretch>
            <a:fillRect/>
          </a:stretch>
        </p:blipFill>
        <p:spPr>
          <a:xfrm>
            <a:off x="0" y="19051"/>
            <a:ext cx="1051651" cy="914479"/>
          </a:xfrm>
          <a:prstGeom prst="rect">
            <a:avLst/>
          </a:prstGeom>
        </p:spPr>
      </p:pic>
    </p:spTree>
    <p:extLst>
      <p:ext uri="{BB962C8B-B14F-4D97-AF65-F5344CB8AC3E}">
        <p14:creationId xmlns:p14="http://schemas.microsoft.com/office/powerpoint/2010/main" val="1403050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B700D1A-FD7B-01ED-FD28-30EB9C9BF4B3}"/>
              </a:ext>
            </a:extLst>
          </p:cNvPr>
          <p:cNvSpPr>
            <a:spLocks noGrp="1"/>
          </p:cNvSpPr>
          <p:nvPr>
            <p:ph type="sldNum" sz="quarter" idx="12"/>
          </p:nvPr>
        </p:nvSpPr>
        <p:spPr/>
        <p:txBody>
          <a:bodyPr/>
          <a:lstStyle/>
          <a:p>
            <a:fld id="{B5CEABB6-07DC-46E8-9B57-56EC44A396E5}" type="slidenum">
              <a:rPr lang="en-US" smtClean="0"/>
              <a:t>20</a:t>
            </a:fld>
            <a:endParaRPr lang="en-US" dirty="0"/>
          </a:p>
        </p:txBody>
      </p:sp>
      <p:sp>
        <p:nvSpPr>
          <p:cNvPr id="7" name="TextBox 6">
            <a:extLst>
              <a:ext uri="{FF2B5EF4-FFF2-40B4-BE49-F238E27FC236}">
                <a16:creationId xmlns:a16="http://schemas.microsoft.com/office/drawing/2014/main" id="{FC967101-BFA8-9830-211B-070387949E5F}"/>
              </a:ext>
            </a:extLst>
          </p:cNvPr>
          <p:cNvSpPr txBox="1"/>
          <p:nvPr/>
        </p:nvSpPr>
        <p:spPr>
          <a:xfrm>
            <a:off x="282715" y="139276"/>
            <a:ext cx="6096000" cy="400110"/>
          </a:xfrm>
          <a:prstGeom prst="rect">
            <a:avLst/>
          </a:prstGeom>
          <a:noFill/>
        </p:spPr>
        <p:txBody>
          <a:bodyPr wrap="square">
            <a:spAutoFit/>
          </a:bodyPr>
          <a:lstStyle/>
          <a:p>
            <a:r>
              <a:rPr lang="en-US" sz="2000" b="1" spc="150" dirty="0">
                <a:solidFill>
                  <a:schemeClr val="tx1">
                    <a:lumMod val="75000"/>
                    <a:lumOff val="25000"/>
                  </a:schemeClr>
                </a:solidFill>
                <a:latin typeface="+mj-lt"/>
                <a:ea typeface="+mj-ea"/>
                <a:cs typeface="+mj-cs"/>
              </a:rPr>
              <a:t>Comparison between the three models:</a:t>
            </a:r>
          </a:p>
        </p:txBody>
      </p:sp>
      <p:graphicFrame>
        <p:nvGraphicFramePr>
          <p:cNvPr id="18" name="Table 17">
            <a:extLst>
              <a:ext uri="{FF2B5EF4-FFF2-40B4-BE49-F238E27FC236}">
                <a16:creationId xmlns:a16="http://schemas.microsoft.com/office/drawing/2014/main" id="{3F0C4ED9-8391-266C-FEB3-8FB66CA18DC4}"/>
              </a:ext>
            </a:extLst>
          </p:cNvPr>
          <p:cNvGraphicFramePr>
            <a:graphicFrameLocks noGrp="1"/>
          </p:cNvGraphicFramePr>
          <p:nvPr>
            <p:extLst>
              <p:ext uri="{D42A27DB-BD31-4B8C-83A1-F6EECF244321}">
                <p14:modId xmlns:p14="http://schemas.microsoft.com/office/powerpoint/2010/main" val="4041195744"/>
              </p:ext>
            </p:extLst>
          </p:nvPr>
        </p:nvGraphicFramePr>
        <p:xfrm>
          <a:off x="1333500" y="807432"/>
          <a:ext cx="8098972" cy="5278120"/>
        </p:xfrm>
        <a:graphic>
          <a:graphicData uri="http://schemas.openxmlformats.org/drawingml/2006/table">
            <a:tbl>
              <a:tblPr firstRow="1" bandRow="1">
                <a:tableStyleId>{5A111915-BE36-4E01-A7E5-04B1672EAD32}</a:tableStyleId>
              </a:tblPr>
              <a:tblGrid>
                <a:gridCol w="2002972">
                  <a:extLst>
                    <a:ext uri="{9D8B030D-6E8A-4147-A177-3AD203B41FA5}">
                      <a16:colId xmlns:a16="http://schemas.microsoft.com/office/drawing/2014/main" val="3130876825"/>
                    </a:ext>
                  </a:extLst>
                </a:gridCol>
                <a:gridCol w="2032000">
                  <a:extLst>
                    <a:ext uri="{9D8B030D-6E8A-4147-A177-3AD203B41FA5}">
                      <a16:colId xmlns:a16="http://schemas.microsoft.com/office/drawing/2014/main" val="2550679532"/>
                    </a:ext>
                  </a:extLst>
                </a:gridCol>
                <a:gridCol w="2032000">
                  <a:extLst>
                    <a:ext uri="{9D8B030D-6E8A-4147-A177-3AD203B41FA5}">
                      <a16:colId xmlns:a16="http://schemas.microsoft.com/office/drawing/2014/main" val="1059316466"/>
                    </a:ext>
                  </a:extLst>
                </a:gridCol>
                <a:gridCol w="2032000">
                  <a:extLst>
                    <a:ext uri="{9D8B030D-6E8A-4147-A177-3AD203B41FA5}">
                      <a16:colId xmlns:a16="http://schemas.microsoft.com/office/drawing/2014/main" val="1966757596"/>
                    </a:ext>
                  </a:extLst>
                </a:gridCol>
              </a:tblGrid>
              <a:tr h="370840">
                <a:tc>
                  <a:txBody>
                    <a:bodyPr/>
                    <a:lstStyle/>
                    <a:p>
                      <a:r>
                        <a:rPr lang="en-US" sz="1400" dirty="0"/>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Naïve-Bayes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a:t>Support Vector Machine (SVM)</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a:t>Random Forest (RF)</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9766220"/>
                  </a:ext>
                </a:extLst>
              </a:tr>
              <a:tr h="370840">
                <a:tc>
                  <a:txBody>
                    <a:bodyPr/>
                    <a:lstStyle/>
                    <a:p>
                      <a:r>
                        <a:rPr lang="en-US" sz="1400" b="1" dirty="0"/>
                        <a:t>Algorithm Type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en-US" sz="1400" dirty="0"/>
                        <a:t>Probabilistic Classifier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Linear Classifier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Ensemble Learning (Decision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0397482"/>
                  </a:ext>
                </a:extLst>
              </a:tr>
              <a:tr h="370840">
                <a:tc>
                  <a:txBody>
                    <a:bodyPr/>
                    <a:lstStyle/>
                    <a:p>
                      <a:r>
                        <a:rPr lang="en-US" sz="1400" b="1" kern="1200" dirty="0">
                          <a:solidFill>
                            <a:schemeClr val="tx1"/>
                          </a:solidFill>
                          <a:latin typeface="+mn-lt"/>
                          <a:ea typeface="+mn-ea"/>
                          <a:cs typeface="+mn-cs"/>
                        </a:rPr>
                        <a:t>Assumption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en-US" sz="1400" dirty="0"/>
                        <a:t>Assumes independence between features (words)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Maximizes margin between classes (hyperplane)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Aggregates multiple decision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917558"/>
                  </a:ext>
                </a:extLst>
              </a:tr>
              <a:tr h="370840">
                <a:tc>
                  <a:txBody>
                    <a:bodyPr/>
                    <a:lstStyle/>
                    <a:p>
                      <a:r>
                        <a:rPr lang="en-US" sz="1400" b="1" dirty="0"/>
                        <a:t>Handling of Text Data</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en-US" sz="1400" dirty="0"/>
                        <a:t>Fast for text classification, uses word frequencies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Handles high-dimensional data well, good for text classification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Can handle large feature sets and imbalanced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51622"/>
                  </a:ext>
                </a:extLst>
              </a:tr>
              <a:tr h="370840">
                <a:tc>
                  <a:txBody>
                    <a:bodyPr/>
                    <a:lstStyle/>
                    <a:p>
                      <a:r>
                        <a:rPr lang="en-US" sz="1400" b="1" kern="1200" dirty="0">
                          <a:solidFill>
                            <a:schemeClr val="tx1"/>
                          </a:solidFill>
                          <a:latin typeface="+mn-lt"/>
                          <a:ea typeface="+mn-ea"/>
                          <a:cs typeface="+mn-cs"/>
                        </a:rPr>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en-US" sz="1400" dirty="0"/>
                        <a:t>67% (Moderate)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94.79% (High)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96.88% (Very 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5105203"/>
                  </a:ext>
                </a:extLst>
              </a:tr>
              <a:tr h="370840">
                <a:tc>
                  <a:txBody>
                    <a:bodyPr/>
                    <a:lstStyle/>
                    <a:p>
                      <a:r>
                        <a:rPr lang="en-US" sz="1400" b="1" kern="1200" dirty="0">
                          <a:solidFill>
                            <a:schemeClr val="tx1"/>
                          </a:solidFill>
                          <a:latin typeface="+mn-lt"/>
                          <a:ea typeface="+mn-ea"/>
                          <a:cs typeface="+mn-cs"/>
                        </a:rPr>
                        <a:t>Strengths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en-US" sz="1400" dirty="0"/>
                        <a:t>Simple, computationally efficient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Good for complex and high-dimensional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Robust, less prone to overfitting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2154226"/>
                  </a:ext>
                </a:extLst>
              </a:tr>
              <a:tr h="370840">
                <a:tc>
                  <a:txBody>
                    <a:bodyPr/>
                    <a:lstStyle/>
                    <a:p>
                      <a:r>
                        <a:rPr lang="en-US" sz="1400" b="1" kern="1200" dirty="0">
                          <a:solidFill>
                            <a:schemeClr val="tx1"/>
                          </a:solidFill>
                          <a:latin typeface="+mn-lt"/>
                          <a:ea typeface="+mn-ea"/>
                          <a:cs typeface="+mn-cs"/>
                        </a:rPr>
                        <a:t>Weaknesses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en-US" sz="1400" dirty="0"/>
                        <a:t>Struggles with context, complex language (e.g., sarcasm, negation)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May require more tuning, computationally expensive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More complex, slower than Naive Bayes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8903094"/>
                  </a:ext>
                </a:extLst>
              </a:tr>
              <a:tr h="370840">
                <a:tc>
                  <a:txBody>
                    <a:bodyPr/>
                    <a:lstStyle/>
                    <a:p>
                      <a:r>
                        <a:rPr lang="en-US" sz="1400" b="1" dirty="0"/>
                        <a:t>Use Case Suitability</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en-US" sz="1400" dirty="0"/>
                        <a:t>Suitable for initial, lightweight text classification tasks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Better for text with complex language patterns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Ideal for handling complex and imbalanced text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9358192"/>
                  </a:ext>
                </a:extLst>
              </a:tr>
            </a:tbl>
          </a:graphicData>
        </a:graphic>
      </p:graphicFrame>
      <p:sp>
        <p:nvSpPr>
          <p:cNvPr id="2" name="Footer Placeholder 1">
            <a:extLst>
              <a:ext uri="{FF2B5EF4-FFF2-40B4-BE49-F238E27FC236}">
                <a16:creationId xmlns:a16="http://schemas.microsoft.com/office/drawing/2014/main" id="{DF0DAAA3-893F-C4FF-DADD-8C5AA568E1F8}"/>
              </a:ext>
            </a:extLst>
          </p:cNvPr>
          <p:cNvSpPr>
            <a:spLocks noGrp="1"/>
          </p:cNvSpPr>
          <p:nvPr>
            <p:ph type="ftr" sz="quarter" idx="11"/>
          </p:nvPr>
        </p:nvSpPr>
        <p:spPr/>
        <p:txBody>
          <a:bodyPr/>
          <a:lstStyle/>
          <a:p>
            <a:endParaRPr lang="en-US" dirty="0"/>
          </a:p>
        </p:txBody>
      </p:sp>
      <p:pic>
        <p:nvPicPr>
          <p:cNvPr id="4" name="Picture 3">
            <a:extLst>
              <a:ext uri="{FF2B5EF4-FFF2-40B4-BE49-F238E27FC236}">
                <a16:creationId xmlns:a16="http://schemas.microsoft.com/office/drawing/2014/main" id="{31E84AC7-D3F5-210E-DE37-459E61A83E4C}"/>
              </a:ext>
            </a:extLst>
          </p:cNvPr>
          <p:cNvPicPr>
            <a:picLocks noChangeAspect="1"/>
          </p:cNvPicPr>
          <p:nvPr/>
        </p:nvPicPr>
        <p:blipFill>
          <a:blip r:embed="rId2"/>
          <a:stretch>
            <a:fillRect/>
          </a:stretch>
        </p:blipFill>
        <p:spPr>
          <a:xfrm>
            <a:off x="0" y="5943600"/>
            <a:ext cx="1047750" cy="914400"/>
          </a:xfrm>
          <a:prstGeom prst="rect">
            <a:avLst/>
          </a:prstGeom>
        </p:spPr>
      </p:pic>
      <p:pic>
        <p:nvPicPr>
          <p:cNvPr id="8" name="Picture 7">
            <a:extLst>
              <a:ext uri="{FF2B5EF4-FFF2-40B4-BE49-F238E27FC236}">
                <a16:creationId xmlns:a16="http://schemas.microsoft.com/office/drawing/2014/main" id="{8762957D-C38B-F9A6-A0A0-B07C933AB6C1}"/>
              </a:ext>
            </a:extLst>
          </p:cNvPr>
          <p:cNvPicPr>
            <a:picLocks noChangeAspect="1"/>
          </p:cNvPicPr>
          <p:nvPr/>
        </p:nvPicPr>
        <p:blipFill>
          <a:blip r:embed="rId3"/>
          <a:stretch>
            <a:fillRect/>
          </a:stretch>
        </p:blipFill>
        <p:spPr>
          <a:xfrm>
            <a:off x="10010775" y="0"/>
            <a:ext cx="2181225" cy="952500"/>
          </a:xfrm>
          <a:prstGeom prst="rect">
            <a:avLst/>
          </a:prstGeom>
        </p:spPr>
      </p:pic>
    </p:spTree>
    <p:extLst>
      <p:ext uri="{BB962C8B-B14F-4D97-AF65-F5344CB8AC3E}">
        <p14:creationId xmlns:p14="http://schemas.microsoft.com/office/powerpoint/2010/main" val="3814522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7162D6A-86FA-C4C9-DB66-9FD6315CE848}"/>
              </a:ext>
            </a:extLst>
          </p:cNvPr>
          <p:cNvSpPr>
            <a:spLocks noGrp="1"/>
          </p:cNvSpPr>
          <p:nvPr>
            <p:ph type="sldNum" sz="quarter" idx="12"/>
          </p:nvPr>
        </p:nvSpPr>
        <p:spPr/>
        <p:txBody>
          <a:bodyPr/>
          <a:lstStyle/>
          <a:p>
            <a:fld id="{B5CEABB6-07DC-46E8-9B57-56EC44A396E5}" type="slidenum">
              <a:rPr lang="en-US" smtClean="0"/>
              <a:t>21</a:t>
            </a:fld>
            <a:endParaRPr lang="en-US" dirty="0"/>
          </a:p>
        </p:txBody>
      </p:sp>
      <p:sp>
        <p:nvSpPr>
          <p:cNvPr id="3" name="TextBox 2">
            <a:extLst>
              <a:ext uri="{FF2B5EF4-FFF2-40B4-BE49-F238E27FC236}">
                <a16:creationId xmlns:a16="http://schemas.microsoft.com/office/drawing/2014/main" id="{02F9C69E-69A7-923B-BA63-BFB7F117DCCD}"/>
              </a:ext>
            </a:extLst>
          </p:cNvPr>
          <p:cNvSpPr txBox="1"/>
          <p:nvPr/>
        </p:nvSpPr>
        <p:spPr>
          <a:xfrm>
            <a:off x="332990" y="238487"/>
            <a:ext cx="2809832" cy="461665"/>
          </a:xfrm>
          <a:prstGeom prst="rect">
            <a:avLst/>
          </a:prstGeom>
          <a:noFill/>
        </p:spPr>
        <p:txBody>
          <a:bodyPr wrap="square">
            <a:spAutoFit/>
          </a:bodyPr>
          <a:lstStyle/>
          <a:p>
            <a:r>
              <a:rPr lang="en-US" sz="2400" b="1" dirty="0">
                <a:latin typeface="Amasis MT Pro Black" panose="02040A04050005020304" pitchFamily="18" charset="0"/>
              </a:rPr>
              <a:t>NLP approach</a:t>
            </a:r>
            <a:endParaRPr lang="en-US" sz="2400" dirty="0"/>
          </a:p>
        </p:txBody>
      </p:sp>
      <p:sp>
        <p:nvSpPr>
          <p:cNvPr id="7" name="TextBox 6">
            <a:extLst>
              <a:ext uri="{FF2B5EF4-FFF2-40B4-BE49-F238E27FC236}">
                <a16:creationId xmlns:a16="http://schemas.microsoft.com/office/drawing/2014/main" id="{4DF2813C-0697-44C3-245E-592028F73CE1}"/>
              </a:ext>
            </a:extLst>
          </p:cNvPr>
          <p:cNvSpPr txBox="1"/>
          <p:nvPr/>
        </p:nvSpPr>
        <p:spPr>
          <a:xfrm>
            <a:off x="1916350" y="700152"/>
            <a:ext cx="5233481" cy="3293209"/>
          </a:xfrm>
          <a:prstGeom prst="rect">
            <a:avLst/>
          </a:prstGeom>
          <a:noFill/>
        </p:spPr>
        <p:txBody>
          <a:bodyPr wrap="square" rtlCol="0">
            <a:spAutoFit/>
          </a:bodyPr>
          <a:lstStyle/>
          <a:p>
            <a:r>
              <a:rPr lang="en-US" sz="2800" dirty="0"/>
              <a:t>Why NLP? </a:t>
            </a:r>
          </a:p>
          <a:p>
            <a:r>
              <a:rPr lang="en-US" dirty="0"/>
              <a:t>Natural Language Processing (NLP) techniques, especially those involving attention-based models like BERT and </a:t>
            </a:r>
            <a:r>
              <a:rPr lang="en-US" dirty="0" err="1"/>
              <a:t>RoBERTa</a:t>
            </a:r>
            <a:r>
              <a:rPr lang="en-US" dirty="0"/>
              <a:t>, are highly effective for sentiment analysis because they can understand the context and nuances of human language better than traditional machine learning models. NLP models excel at capturing the meaning of words in context, handling complex sentence structures, and understanding subtle emotions. This makes NLP especially valuable for sentiment analysis, </a:t>
            </a:r>
          </a:p>
        </p:txBody>
      </p:sp>
      <p:pic>
        <p:nvPicPr>
          <p:cNvPr id="9" name="Picture 8" descr="A group of emoticons with different facial expressions&#10;&#10;Description automatically generated">
            <a:extLst>
              <a:ext uri="{FF2B5EF4-FFF2-40B4-BE49-F238E27FC236}">
                <a16:creationId xmlns:a16="http://schemas.microsoft.com/office/drawing/2014/main" id="{C2452FD2-E850-78CF-F5A1-990301DF22EE}"/>
              </a:ext>
            </a:extLst>
          </p:cNvPr>
          <p:cNvPicPr>
            <a:picLocks noChangeAspect="1"/>
          </p:cNvPicPr>
          <p:nvPr/>
        </p:nvPicPr>
        <p:blipFill>
          <a:blip r:embed="rId2"/>
          <a:stretch>
            <a:fillRect/>
          </a:stretch>
        </p:blipFill>
        <p:spPr>
          <a:xfrm>
            <a:off x="852493" y="4191798"/>
            <a:ext cx="4862909" cy="2164552"/>
          </a:xfrm>
          <a:prstGeom prst="rect">
            <a:avLst/>
          </a:prstGeom>
        </p:spPr>
      </p:pic>
      <p:pic>
        <p:nvPicPr>
          <p:cNvPr id="11" name="Picture 10" descr="A group of people with text&#10;&#10;Description automatically generated with medium confidence">
            <a:extLst>
              <a:ext uri="{FF2B5EF4-FFF2-40B4-BE49-F238E27FC236}">
                <a16:creationId xmlns:a16="http://schemas.microsoft.com/office/drawing/2014/main" id="{4D29BE73-EDEF-B016-16AF-63468C8C6606}"/>
              </a:ext>
            </a:extLst>
          </p:cNvPr>
          <p:cNvPicPr>
            <a:picLocks noChangeAspect="1"/>
          </p:cNvPicPr>
          <p:nvPr/>
        </p:nvPicPr>
        <p:blipFill>
          <a:blip r:embed="rId3"/>
          <a:stretch>
            <a:fillRect/>
          </a:stretch>
        </p:blipFill>
        <p:spPr>
          <a:xfrm>
            <a:off x="6476600" y="4247449"/>
            <a:ext cx="3900792" cy="2053249"/>
          </a:xfrm>
          <a:prstGeom prst="rect">
            <a:avLst/>
          </a:prstGeom>
        </p:spPr>
      </p:pic>
      <p:sp>
        <p:nvSpPr>
          <p:cNvPr id="2" name="Footer Placeholder 1">
            <a:extLst>
              <a:ext uri="{FF2B5EF4-FFF2-40B4-BE49-F238E27FC236}">
                <a16:creationId xmlns:a16="http://schemas.microsoft.com/office/drawing/2014/main" id="{BE9CD526-2A3E-CD0B-7078-D7909CE6D3A6}"/>
              </a:ext>
            </a:extLst>
          </p:cNvPr>
          <p:cNvSpPr>
            <a:spLocks noGrp="1"/>
          </p:cNvSpPr>
          <p:nvPr>
            <p:ph type="ftr" sz="quarter" idx="11"/>
          </p:nvPr>
        </p:nvSpPr>
        <p:spPr/>
        <p:txBody>
          <a:bodyPr/>
          <a:lstStyle/>
          <a:p>
            <a:endParaRPr lang="en-US" dirty="0"/>
          </a:p>
        </p:txBody>
      </p:sp>
      <p:pic>
        <p:nvPicPr>
          <p:cNvPr id="5" name="Picture 4">
            <a:extLst>
              <a:ext uri="{FF2B5EF4-FFF2-40B4-BE49-F238E27FC236}">
                <a16:creationId xmlns:a16="http://schemas.microsoft.com/office/drawing/2014/main" id="{43360EB3-2330-A91C-9B6F-52261672856B}"/>
              </a:ext>
            </a:extLst>
          </p:cNvPr>
          <p:cNvPicPr>
            <a:picLocks noChangeAspect="1"/>
          </p:cNvPicPr>
          <p:nvPr/>
        </p:nvPicPr>
        <p:blipFill>
          <a:blip r:embed="rId4"/>
          <a:stretch>
            <a:fillRect/>
          </a:stretch>
        </p:blipFill>
        <p:spPr>
          <a:xfrm>
            <a:off x="10010775" y="-6931"/>
            <a:ext cx="2181225" cy="952500"/>
          </a:xfrm>
          <a:prstGeom prst="rect">
            <a:avLst/>
          </a:prstGeom>
        </p:spPr>
      </p:pic>
      <p:pic>
        <p:nvPicPr>
          <p:cNvPr id="10" name="Picture 9">
            <a:extLst>
              <a:ext uri="{FF2B5EF4-FFF2-40B4-BE49-F238E27FC236}">
                <a16:creationId xmlns:a16="http://schemas.microsoft.com/office/drawing/2014/main" id="{3AC88EB3-0836-C1AD-0DBE-1304D60FBC90}"/>
              </a:ext>
            </a:extLst>
          </p:cNvPr>
          <p:cNvPicPr>
            <a:picLocks noChangeAspect="1"/>
          </p:cNvPicPr>
          <p:nvPr/>
        </p:nvPicPr>
        <p:blipFill>
          <a:blip r:embed="rId5"/>
          <a:stretch>
            <a:fillRect/>
          </a:stretch>
        </p:blipFill>
        <p:spPr>
          <a:xfrm>
            <a:off x="0" y="5943600"/>
            <a:ext cx="1047750" cy="914400"/>
          </a:xfrm>
          <a:prstGeom prst="rect">
            <a:avLst/>
          </a:prstGeom>
        </p:spPr>
      </p:pic>
    </p:spTree>
    <p:extLst>
      <p:ext uri="{BB962C8B-B14F-4D97-AF65-F5344CB8AC3E}">
        <p14:creationId xmlns:p14="http://schemas.microsoft.com/office/powerpoint/2010/main" val="1080084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008EB6A-07D1-58D7-5629-2225D71FF7B7}"/>
              </a:ext>
            </a:extLst>
          </p:cNvPr>
          <p:cNvSpPr>
            <a:spLocks noGrp="1"/>
          </p:cNvSpPr>
          <p:nvPr>
            <p:ph type="sldNum" sz="quarter" idx="12"/>
          </p:nvPr>
        </p:nvSpPr>
        <p:spPr/>
        <p:txBody>
          <a:bodyPr/>
          <a:lstStyle/>
          <a:p>
            <a:fld id="{B5CEABB6-07DC-46E8-9B57-56EC44A396E5}" type="slidenum">
              <a:rPr lang="en-US" smtClean="0"/>
              <a:t>22</a:t>
            </a:fld>
            <a:endParaRPr lang="en-US" dirty="0"/>
          </a:p>
        </p:txBody>
      </p:sp>
      <p:graphicFrame>
        <p:nvGraphicFramePr>
          <p:cNvPr id="9" name="Table 8">
            <a:extLst>
              <a:ext uri="{FF2B5EF4-FFF2-40B4-BE49-F238E27FC236}">
                <a16:creationId xmlns:a16="http://schemas.microsoft.com/office/drawing/2014/main" id="{C321F0C9-228E-FE68-263B-ADF6EEAE2881}"/>
              </a:ext>
            </a:extLst>
          </p:cNvPr>
          <p:cNvGraphicFramePr>
            <a:graphicFrameLocks noGrp="1"/>
          </p:cNvGraphicFramePr>
          <p:nvPr>
            <p:extLst>
              <p:ext uri="{D42A27DB-BD31-4B8C-83A1-F6EECF244321}">
                <p14:modId xmlns:p14="http://schemas.microsoft.com/office/powerpoint/2010/main" val="1428345381"/>
              </p:ext>
            </p:extLst>
          </p:nvPr>
        </p:nvGraphicFramePr>
        <p:xfrm>
          <a:off x="1756229" y="821266"/>
          <a:ext cx="8128000" cy="4824361"/>
        </p:xfrm>
        <a:graphic>
          <a:graphicData uri="http://schemas.openxmlformats.org/drawingml/2006/table">
            <a:tbl>
              <a:tblPr firstRow="1" bandRow="1">
                <a:tableStyleId>{5A111915-BE36-4E01-A7E5-04B1672EAD32}</a:tableStyleId>
              </a:tblPr>
              <a:tblGrid>
                <a:gridCol w="4064000">
                  <a:extLst>
                    <a:ext uri="{9D8B030D-6E8A-4147-A177-3AD203B41FA5}">
                      <a16:colId xmlns:a16="http://schemas.microsoft.com/office/drawing/2014/main" val="40444047"/>
                    </a:ext>
                  </a:extLst>
                </a:gridCol>
                <a:gridCol w="4064000">
                  <a:extLst>
                    <a:ext uri="{9D8B030D-6E8A-4147-A177-3AD203B41FA5}">
                      <a16:colId xmlns:a16="http://schemas.microsoft.com/office/drawing/2014/main" val="765517407"/>
                    </a:ext>
                  </a:extLst>
                </a:gridCol>
              </a:tblGrid>
              <a:tr h="496201">
                <a:tc>
                  <a:txBody>
                    <a:bodyPr/>
                    <a:lstStyle/>
                    <a:p>
                      <a:pPr algn="ctr"/>
                      <a:r>
                        <a:rPr lang="en-US" b="1" dirty="0">
                          <a:solidFill>
                            <a:schemeClr val="tx1"/>
                          </a:solidFill>
                        </a:rPr>
                        <a:t>Traditional Machine Learning Models</a:t>
                      </a:r>
                      <a:endParaRPr lang="en-US"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NLP Models </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783073"/>
                  </a:ext>
                </a:extLst>
              </a:tr>
              <a:tr h="496201">
                <a:tc>
                  <a:txBody>
                    <a:bodyPr/>
                    <a:lstStyle/>
                    <a:p>
                      <a:pPr marL="285750" indent="-285750">
                        <a:buFont typeface="Arial" panose="020B0604020202020204" pitchFamily="34" charset="0"/>
                        <a:buChar char="•"/>
                      </a:pPr>
                      <a:r>
                        <a:rPr lang="en-US" b="1" u="sng" dirty="0"/>
                        <a:t>Feature Extraction: </a:t>
                      </a:r>
                      <a:r>
                        <a:rPr lang="en-US" sz="1600" dirty="0"/>
                        <a:t>Machine learning models like Logistic Regression and Random Forest require manual feature extraction, such as TF-IDF or bag-of-words, to convert text into numerical data.</a:t>
                      </a:r>
                    </a:p>
                    <a:p>
                      <a:pPr marL="285750" indent="-285750">
                        <a:buFont typeface="Arial" panose="020B0604020202020204" pitchFamily="34" charset="0"/>
                        <a:buChar char="•"/>
                      </a:pPr>
                      <a:r>
                        <a:rPr lang="en-US" b="1" u="sng" dirty="0"/>
                        <a:t>Efficiency: </a:t>
                      </a:r>
                      <a:r>
                        <a:rPr lang="en-US" sz="1600" dirty="0"/>
                        <a:t>They are generally faster to train but require more preprocessing and feature engineering.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sng" dirty="0"/>
                        <a:t>Performance: </a:t>
                      </a:r>
                      <a:r>
                        <a:rPr lang="en-US" sz="1600" dirty="0"/>
                        <a:t>These models can perform well on structured, smaller datasets but struggle with understanding context and subtleties in language, such as sarcasm, word order, or negations</a:t>
                      </a:r>
                      <a:r>
                        <a:rPr lang="en-US" dirty="0"/>
                        <a:t>.</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85750" indent="-285750">
                        <a:buFont typeface="Wingdings" panose="05000000000000000000" pitchFamily="2" charset="2"/>
                        <a:buChar char="ü"/>
                      </a:pPr>
                      <a:r>
                        <a:rPr lang="en-US" b="1" u="sng" dirty="0"/>
                        <a:t>Contextual Understanding: </a:t>
                      </a:r>
                      <a:r>
                        <a:rPr lang="en-US" sz="1600" dirty="0"/>
                        <a:t>NLP models use attention mechanisms to understand the meaning of words in relation to each other within a sentence, allowing them to grasp context and nuance far better than traditional models.</a:t>
                      </a:r>
                    </a:p>
                    <a:p>
                      <a:pPr marL="285750" indent="-285750">
                        <a:buFont typeface="Wingdings" panose="05000000000000000000" pitchFamily="2" charset="2"/>
                        <a:buChar char="ü"/>
                      </a:pPr>
                      <a:r>
                        <a:rPr lang="en-US" b="1" u="sng" dirty="0"/>
                        <a:t>Pre-trained Models: </a:t>
                      </a:r>
                      <a:r>
                        <a:rPr lang="en-US" sz="1600" dirty="0"/>
                        <a:t>Leveraging large pre-trained models, NLP techniques can apply deep contextual knowledge and language understanding to perform well even on complex or unseen data.</a:t>
                      </a:r>
                    </a:p>
                    <a:p>
                      <a:pPr marL="285750" indent="-285750">
                        <a:buFont typeface="Wingdings" panose="05000000000000000000" pitchFamily="2" charset="2"/>
                        <a:buChar char="ü"/>
                      </a:pPr>
                      <a:r>
                        <a:rPr lang="en-US" b="1" u="sng" dirty="0"/>
                        <a:t>Performance: </a:t>
                      </a:r>
                      <a:r>
                        <a:rPr lang="en-US" sz="1600" dirty="0"/>
                        <a:t>NLP models generally outperform machine learning models in accuracy and can handle intricate language patterns, although they are more computationally intensive.</a:t>
                      </a:r>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568894"/>
                  </a:ext>
                </a:extLst>
              </a:tr>
            </a:tbl>
          </a:graphicData>
        </a:graphic>
      </p:graphicFrame>
      <p:sp>
        <p:nvSpPr>
          <p:cNvPr id="2" name="Footer Placeholder 1">
            <a:extLst>
              <a:ext uri="{FF2B5EF4-FFF2-40B4-BE49-F238E27FC236}">
                <a16:creationId xmlns:a16="http://schemas.microsoft.com/office/drawing/2014/main" id="{D68083C6-E63B-549E-D055-EE295048E86C}"/>
              </a:ext>
            </a:extLst>
          </p:cNvPr>
          <p:cNvSpPr>
            <a:spLocks noGrp="1"/>
          </p:cNvSpPr>
          <p:nvPr>
            <p:ph type="ftr" sz="quarter" idx="11"/>
          </p:nvPr>
        </p:nvSpPr>
        <p:spPr/>
        <p:txBody>
          <a:bodyPr/>
          <a:lstStyle/>
          <a:p>
            <a:endParaRPr lang="en-US" dirty="0"/>
          </a:p>
        </p:txBody>
      </p:sp>
      <p:pic>
        <p:nvPicPr>
          <p:cNvPr id="4" name="Picture 3">
            <a:extLst>
              <a:ext uri="{FF2B5EF4-FFF2-40B4-BE49-F238E27FC236}">
                <a16:creationId xmlns:a16="http://schemas.microsoft.com/office/drawing/2014/main" id="{34E64CF0-38D4-E494-FB50-4890AF759408}"/>
              </a:ext>
            </a:extLst>
          </p:cNvPr>
          <p:cNvPicPr>
            <a:picLocks noChangeAspect="1"/>
          </p:cNvPicPr>
          <p:nvPr/>
        </p:nvPicPr>
        <p:blipFill>
          <a:blip r:embed="rId2"/>
          <a:stretch>
            <a:fillRect/>
          </a:stretch>
        </p:blipFill>
        <p:spPr>
          <a:xfrm>
            <a:off x="10010775" y="0"/>
            <a:ext cx="2181225" cy="952500"/>
          </a:xfrm>
          <a:prstGeom prst="rect">
            <a:avLst/>
          </a:prstGeom>
        </p:spPr>
      </p:pic>
      <p:pic>
        <p:nvPicPr>
          <p:cNvPr id="7" name="Picture 6">
            <a:extLst>
              <a:ext uri="{FF2B5EF4-FFF2-40B4-BE49-F238E27FC236}">
                <a16:creationId xmlns:a16="http://schemas.microsoft.com/office/drawing/2014/main" id="{331A277B-A22B-1C46-37E3-837112E27C61}"/>
              </a:ext>
            </a:extLst>
          </p:cNvPr>
          <p:cNvPicPr>
            <a:picLocks noChangeAspect="1"/>
          </p:cNvPicPr>
          <p:nvPr/>
        </p:nvPicPr>
        <p:blipFill>
          <a:blip r:embed="rId3"/>
          <a:stretch>
            <a:fillRect/>
          </a:stretch>
        </p:blipFill>
        <p:spPr>
          <a:xfrm>
            <a:off x="0" y="5943600"/>
            <a:ext cx="1047750" cy="914400"/>
          </a:xfrm>
          <a:prstGeom prst="rect">
            <a:avLst/>
          </a:prstGeom>
        </p:spPr>
      </p:pic>
    </p:spTree>
    <p:extLst>
      <p:ext uri="{BB962C8B-B14F-4D97-AF65-F5344CB8AC3E}">
        <p14:creationId xmlns:p14="http://schemas.microsoft.com/office/powerpoint/2010/main" val="3319512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380500F-5424-4E66-EFA0-468C2E557F13}"/>
              </a:ext>
            </a:extLst>
          </p:cNvPr>
          <p:cNvSpPr>
            <a:spLocks noGrp="1"/>
          </p:cNvSpPr>
          <p:nvPr>
            <p:ph type="sldNum" sz="quarter" idx="12"/>
          </p:nvPr>
        </p:nvSpPr>
        <p:spPr/>
        <p:txBody>
          <a:bodyPr/>
          <a:lstStyle/>
          <a:p>
            <a:fld id="{B5CEABB6-07DC-46E8-9B57-56EC44A396E5}" type="slidenum">
              <a:rPr lang="en-US" smtClean="0"/>
              <a:t>23</a:t>
            </a:fld>
            <a:endParaRPr lang="en-US" dirty="0"/>
          </a:p>
        </p:txBody>
      </p:sp>
      <p:sp>
        <p:nvSpPr>
          <p:cNvPr id="2" name="TextBox 1">
            <a:extLst>
              <a:ext uri="{FF2B5EF4-FFF2-40B4-BE49-F238E27FC236}">
                <a16:creationId xmlns:a16="http://schemas.microsoft.com/office/drawing/2014/main" id="{58E9907C-6087-B1C0-74A4-9EE43DE339C5}"/>
              </a:ext>
            </a:extLst>
          </p:cNvPr>
          <p:cNvSpPr txBox="1"/>
          <p:nvPr/>
        </p:nvSpPr>
        <p:spPr>
          <a:xfrm>
            <a:off x="505838" y="354881"/>
            <a:ext cx="1507787" cy="461665"/>
          </a:xfrm>
          <a:prstGeom prst="rect">
            <a:avLst/>
          </a:prstGeom>
          <a:noFill/>
        </p:spPr>
        <p:txBody>
          <a:bodyPr wrap="square" rtlCol="0">
            <a:spAutoFit/>
          </a:bodyPr>
          <a:lstStyle/>
          <a:p>
            <a:r>
              <a:rPr lang="en-US" sz="2400" b="1" dirty="0">
                <a:latin typeface="Amasis MT Pro Black" panose="02040A04050005020304" pitchFamily="18" charset="0"/>
                <a:ea typeface="ADLaM Display" panose="02010000000000000000" pitchFamily="2" charset="0"/>
                <a:cs typeface="ADLaM Display" panose="02010000000000000000" pitchFamily="2" charset="0"/>
              </a:rPr>
              <a:t>VADER</a:t>
            </a:r>
          </a:p>
        </p:txBody>
      </p:sp>
      <p:sp>
        <p:nvSpPr>
          <p:cNvPr id="3" name="TextBox 2">
            <a:extLst>
              <a:ext uri="{FF2B5EF4-FFF2-40B4-BE49-F238E27FC236}">
                <a16:creationId xmlns:a16="http://schemas.microsoft.com/office/drawing/2014/main" id="{743FAC24-042B-B228-83C4-40276B90CA77}"/>
              </a:ext>
            </a:extLst>
          </p:cNvPr>
          <p:cNvSpPr txBox="1"/>
          <p:nvPr/>
        </p:nvSpPr>
        <p:spPr>
          <a:xfrm>
            <a:off x="632298" y="992221"/>
            <a:ext cx="5564221" cy="1200329"/>
          </a:xfrm>
          <a:prstGeom prst="rect">
            <a:avLst/>
          </a:prstGeom>
          <a:noFill/>
        </p:spPr>
        <p:txBody>
          <a:bodyPr wrap="square" rtlCol="0">
            <a:spAutoFit/>
          </a:bodyPr>
          <a:lstStyle/>
          <a:p>
            <a:pPr marL="285750" indent="-285750">
              <a:buFont typeface="Wingdings" panose="05000000000000000000" pitchFamily="2" charset="2"/>
              <a:buChar char="v"/>
            </a:pPr>
            <a:r>
              <a:rPr lang="en-US" dirty="0"/>
              <a:t>Lexicon-based sentiment analysis </a:t>
            </a:r>
          </a:p>
          <a:p>
            <a:pPr marL="285750" indent="-285750">
              <a:buFont typeface="Wingdings" panose="05000000000000000000" pitchFamily="2" charset="2"/>
              <a:buChar char="v"/>
            </a:pPr>
            <a:r>
              <a:rPr lang="en-US" dirty="0"/>
              <a:t>Analyzes the sentiment of product reviews using polarity scores to classify reviews into positive, neutral, and negative categories.</a:t>
            </a:r>
          </a:p>
        </p:txBody>
      </p:sp>
      <p:sp>
        <p:nvSpPr>
          <p:cNvPr id="8" name="TextBox 7">
            <a:extLst>
              <a:ext uri="{FF2B5EF4-FFF2-40B4-BE49-F238E27FC236}">
                <a16:creationId xmlns:a16="http://schemas.microsoft.com/office/drawing/2014/main" id="{02E1DF55-DDD7-B777-4A16-55A8907D02E6}"/>
              </a:ext>
            </a:extLst>
          </p:cNvPr>
          <p:cNvSpPr txBox="1"/>
          <p:nvPr/>
        </p:nvSpPr>
        <p:spPr>
          <a:xfrm>
            <a:off x="1568585" y="2182049"/>
            <a:ext cx="4627934" cy="369332"/>
          </a:xfrm>
          <a:prstGeom prst="rect">
            <a:avLst/>
          </a:prstGeom>
          <a:noFill/>
        </p:spPr>
        <p:txBody>
          <a:bodyPr wrap="square">
            <a:spAutoFit/>
          </a:bodyPr>
          <a:lstStyle/>
          <a:p>
            <a:r>
              <a:rPr lang="en" b="1" dirty="0"/>
              <a:t>VADER captures the effects of punctuation </a:t>
            </a:r>
            <a:endParaRPr lang="en-US" b="1" dirty="0"/>
          </a:p>
        </p:txBody>
      </p:sp>
      <p:pic>
        <p:nvPicPr>
          <p:cNvPr id="9" name="Google Shape;141;p23">
            <a:extLst>
              <a:ext uri="{FF2B5EF4-FFF2-40B4-BE49-F238E27FC236}">
                <a16:creationId xmlns:a16="http://schemas.microsoft.com/office/drawing/2014/main" id="{8CC44FF8-F838-40AA-EB5A-58D269123FD4}"/>
              </a:ext>
            </a:extLst>
          </p:cNvPr>
          <p:cNvPicPr preferRelativeResize="0"/>
          <p:nvPr/>
        </p:nvPicPr>
        <p:blipFill rotWithShape="1">
          <a:blip r:embed="rId2">
            <a:alphaModFix/>
          </a:blip>
          <a:srcRect t="3197" b="70567"/>
          <a:stretch/>
        </p:blipFill>
        <p:spPr>
          <a:xfrm>
            <a:off x="318783" y="2533399"/>
            <a:ext cx="7011008" cy="774828"/>
          </a:xfrm>
          <a:prstGeom prst="rect">
            <a:avLst/>
          </a:prstGeom>
          <a:noFill/>
          <a:ln>
            <a:noFill/>
          </a:ln>
        </p:spPr>
      </p:pic>
      <p:pic>
        <p:nvPicPr>
          <p:cNvPr id="10" name="Google Shape;142;p23">
            <a:extLst>
              <a:ext uri="{FF2B5EF4-FFF2-40B4-BE49-F238E27FC236}">
                <a16:creationId xmlns:a16="http://schemas.microsoft.com/office/drawing/2014/main" id="{B6193837-0AA2-C894-9738-92A71CFCB9B2}"/>
              </a:ext>
            </a:extLst>
          </p:cNvPr>
          <p:cNvPicPr preferRelativeResize="0"/>
          <p:nvPr/>
        </p:nvPicPr>
        <p:blipFill rotWithShape="1">
          <a:blip r:embed="rId2">
            <a:alphaModFix/>
          </a:blip>
          <a:srcRect t="34827" b="36017"/>
          <a:stretch/>
        </p:blipFill>
        <p:spPr>
          <a:xfrm>
            <a:off x="318783" y="3318723"/>
            <a:ext cx="7054479" cy="858455"/>
          </a:xfrm>
          <a:prstGeom prst="rect">
            <a:avLst/>
          </a:prstGeom>
          <a:noFill/>
          <a:ln>
            <a:noFill/>
          </a:ln>
        </p:spPr>
      </p:pic>
      <p:sp>
        <p:nvSpPr>
          <p:cNvPr id="12" name="TextBox 11">
            <a:extLst>
              <a:ext uri="{FF2B5EF4-FFF2-40B4-BE49-F238E27FC236}">
                <a16:creationId xmlns:a16="http://schemas.microsoft.com/office/drawing/2014/main" id="{F22B4666-0956-90BC-E825-A2E7C397F722}"/>
              </a:ext>
            </a:extLst>
          </p:cNvPr>
          <p:cNvSpPr txBox="1"/>
          <p:nvPr/>
        </p:nvSpPr>
        <p:spPr>
          <a:xfrm>
            <a:off x="6772883" y="4198171"/>
            <a:ext cx="6094378" cy="369332"/>
          </a:xfrm>
          <a:prstGeom prst="rect">
            <a:avLst/>
          </a:prstGeom>
          <a:noFill/>
        </p:spPr>
        <p:txBody>
          <a:bodyPr wrap="square">
            <a:spAutoFit/>
          </a:bodyPr>
          <a:lstStyle/>
          <a:p>
            <a:r>
              <a:rPr lang="en" b="1" dirty="0"/>
              <a:t>A similar effect with ALL CAPS </a:t>
            </a:r>
            <a:endParaRPr lang="en-US" b="1" dirty="0"/>
          </a:p>
        </p:txBody>
      </p:sp>
      <p:pic>
        <p:nvPicPr>
          <p:cNvPr id="13" name="Google Shape;149;p24">
            <a:extLst>
              <a:ext uri="{FF2B5EF4-FFF2-40B4-BE49-F238E27FC236}">
                <a16:creationId xmlns:a16="http://schemas.microsoft.com/office/drawing/2014/main" id="{FCE36223-DC83-21A8-9F25-3A382D07B788}"/>
              </a:ext>
            </a:extLst>
          </p:cNvPr>
          <p:cNvPicPr preferRelativeResize="0"/>
          <p:nvPr/>
        </p:nvPicPr>
        <p:blipFill rotWithShape="1">
          <a:blip r:embed="rId3">
            <a:alphaModFix/>
          </a:blip>
          <a:srcRect b="54551"/>
          <a:stretch/>
        </p:blipFill>
        <p:spPr>
          <a:xfrm>
            <a:off x="5031836" y="4509504"/>
            <a:ext cx="6475379" cy="986757"/>
          </a:xfrm>
          <a:prstGeom prst="rect">
            <a:avLst/>
          </a:prstGeom>
          <a:noFill/>
          <a:ln>
            <a:noFill/>
          </a:ln>
        </p:spPr>
      </p:pic>
      <p:pic>
        <p:nvPicPr>
          <p:cNvPr id="14" name="Google Shape;148;p24">
            <a:extLst>
              <a:ext uri="{FF2B5EF4-FFF2-40B4-BE49-F238E27FC236}">
                <a16:creationId xmlns:a16="http://schemas.microsoft.com/office/drawing/2014/main" id="{B6BA6725-A412-28E0-304D-3E1D2386A18E}"/>
              </a:ext>
            </a:extLst>
          </p:cNvPr>
          <p:cNvPicPr preferRelativeResize="0"/>
          <p:nvPr/>
        </p:nvPicPr>
        <p:blipFill rotWithShape="1">
          <a:blip r:embed="rId3">
            <a:alphaModFix/>
          </a:blip>
          <a:srcRect t="52365"/>
          <a:stretch/>
        </p:blipFill>
        <p:spPr>
          <a:xfrm>
            <a:off x="5031836" y="5622928"/>
            <a:ext cx="6475378" cy="915984"/>
          </a:xfrm>
          <a:prstGeom prst="rect">
            <a:avLst/>
          </a:prstGeom>
          <a:noFill/>
          <a:ln>
            <a:noFill/>
          </a:ln>
        </p:spPr>
      </p:pic>
      <p:sp>
        <p:nvSpPr>
          <p:cNvPr id="4" name="Footer Placeholder 3">
            <a:extLst>
              <a:ext uri="{FF2B5EF4-FFF2-40B4-BE49-F238E27FC236}">
                <a16:creationId xmlns:a16="http://schemas.microsoft.com/office/drawing/2014/main" id="{CCC2FD61-361A-0F51-2640-778DC43D6507}"/>
              </a:ext>
            </a:extLst>
          </p:cNvPr>
          <p:cNvSpPr>
            <a:spLocks noGrp="1"/>
          </p:cNvSpPr>
          <p:nvPr>
            <p:ph type="ftr" sz="quarter" idx="11"/>
          </p:nvPr>
        </p:nvSpPr>
        <p:spPr/>
        <p:txBody>
          <a:bodyPr/>
          <a:lstStyle/>
          <a:p>
            <a:endParaRPr lang="en-US" dirty="0"/>
          </a:p>
        </p:txBody>
      </p:sp>
      <p:pic>
        <p:nvPicPr>
          <p:cNvPr id="7" name="Picture 6">
            <a:extLst>
              <a:ext uri="{FF2B5EF4-FFF2-40B4-BE49-F238E27FC236}">
                <a16:creationId xmlns:a16="http://schemas.microsoft.com/office/drawing/2014/main" id="{70B82275-4276-1198-61E5-5ECBC860EC1D}"/>
              </a:ext>
            </a:extLst>
          </p:cNvPr>
          <p:cNvPicPr>
            <a:picLocks noChangeAspect="1"/>
          </p:cNvPicPr>
          <p:nvPr/>
        </p:nvPicPr>
        <p:blipFill>
          <a:blip r:embed="rId4"/>
          <a:stretch>
            <a:fillRect/>
          </a:stretch>
        </p:blipFill>
        <p:spPr>
          <a:xfrm>
            <a:off x="10010775" y="0"/>
            <a:ext cx="2181225" cy="952500"/>
          </a:xfrm>
          <a:prstGeom prst="rect">
            <a:avLst/>
          </a:prstGeom>
        </p:spPr>
      </p:pic>
      <p:pic>
        <p:nvPicPr>
          <p:cNvPr id="15" name="Picture 14">
            <a:extLst>
              <a:ext uri="{FF2B5EF4-FFF2-40B4-BE49-F238E27FC236}">
                <a16:creationId xmlns:a16="http://schemas.microsoft.com/office/drawing/2014/main" id="{06A4B4D9-F240-D61D-996D-69BC37D3A8A6}"/>
              </a:ext>
            </a:extLst>
          </p:cNvPr>
          <p:cNvPicPr>
            <a:picLocks noChangeAspect="1"/>
          </p:cNvPicPr>
          <p:nvPr/>
        </p:nvPicPr>
        <p:blipFill>
          <a:blip r:embed="rId5"/>
          <a:stretch>
            <a:fillRect/>
          </a:stretch>
        </p:blipFill>
        <p:spPr>
          <a:xfrm>
            <a:off x="0" y="5943600"/>
            <a:ext cx="1047750" cy="914400"/>
          </a:xfrm>
          <a:prstGeom prst="rect">
            <a:avLst/>
          </a:prstGeom>
        </p:spPr>
      </p:pic>
    </p:spTree>
    <p:extLst>
      <p:ext uri="{BB962C8B-B14F-4D97-AF65-F5344CB8AC3E}">
        <p14:creationId xmlns:p14="http://schemas.microsoft.com/office/powerpoint/2010/main" val="186899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D52922-7E1C-11E8-AA24-E612487D9990}"/>
              </a:ext>
            </a:extLst>
          </p:cNvPr>
          <p:cNvSpPr>
            <a:spLocks noGrp="1"/>
          </p:cNvSpPr>
          <p:nvPr>
            <p:ph type="sldNum" sz="quarter" idx="12"/>
          </p:nvPr>
        </p:nvSpPr>
        <p:spPr/>
        <p:txBody>
          <a:bodyPr/>
          <a:lstStyle/>
          <a:p>
            <a:fld id="{B5CEABB6-07DC-46E8-9B57-56EC44A396E5}" type="slidenum">
              <a:rPr lang="en-US" smtClean="0"/>
              <a:t>24</a:t>
            </a:fld>
            <a:endParaRPr lang="en-US" dirty="0"/>
          </a:p>
        </p:txBody>
      </p:sp>
      <p:sp>
        <p:nvSpPr>
          <p:cNvPr id="2" name="TextBox 1">
            <a:extLst>
              <a:ext uri="{FF2B5EF4-FFF2-40B4-BE49-F238E27FC236}">
                <a16:creationId xmlns:a16="http://schemas.microsoft.com/office/drawing/2014/main" id="{2FA60622-F876-5FDE-7B25-5C63D31F1E5F}"/>
              </a:ext>
            </a:extLst>
          </p:cNvPr>
          <p:cNvSpPr txBox="1"/>
          <p:nvPr/>
        </p:nvSpPr>
        <p:spPr>
          <a:xfrm>
            <a:off x="359923" y="301557"/>
            <a:ext cx="5736077" cy="1292662"/>
          </a:xfrm>
          <a:prstGeom prst="rect">
            <a:avLst/>
          </a:prstGeom>
          <a:noFill/>
        </p:spPr>
        <p:txBody>
          <a:bodyPr wrap="square" rtlCol="0">
            <a:spAutoFit/>
          </a:bodyPr>
          <a:lstStyle/>
          <a:p>
            <a:r>
              <a:rPr lang="en-US" sz="2400" b="1" dirty="0"/>
              <a:t>Applying VADER to the Dataset</a:t>
            </a:r>
          </a:p>
          <a:p>
            <a:r>
              <a:rPr lang="en-US" dirty="0"/>
              <a:t>- The VADER model is run on the entire dataset of product reviews, generating sentiment scores for each review.</a:t>
            </a:r>
          </a:p>
        </p:txBody>
      </p:sp>
      <p:pic>
        <p:nvPicPr>
          <p:cNvPr id="9" name="Picture 8" descr="A graph of a bar graph&#10;&#10;Description automatically generated">
            <a:extLst>
              <a:ext uri="{FF2B5EF4-FFF2-40B4-BE49-F238E27FC236}">
                <a16:creationId xmlns:a16="http://schemas.microsoft.com/office/drawing/2014/main" id="{DAD9FE76-8A8B-A3D0-E470-0215BDA8ED7D}"/>
              </a:ext>
            </a:extLst>
          </p:cNvPr>
          <p:cNvPicPr>
            <a:picLocks noChangeAspect="1"/>
          </p:cNvPicPr>
          <p:nvPr/>
        </p:nvPicPr>
        <p:blipFill>
          <a:blip r:embed="rId2"/>
          <a:stretch>
            <a:fillRect/>
          </a:stretch>
        </p:blipFill>
        <p:spPr>
          <a:xfrm>
            <a:off x="6096000" y="548567"/>
            <a:ext cx="4377446" cy="3445913"/>
          </a:xfrm>
          <a:prstGeom prst="rect">
            <a:avLst/>
          </a:prstGeom>
        </p:spPr>
      </p:pic>
      <p:pic>
        <p:nvPicPr>
          <p:cNvPr id="1026" name="Picture 2">
            <a:extLst>
              <a:ext uri="{FF2B5EF4-FFF2-40B4-BE49-F238E27FC236}">
                <a16:creationId xmlns:a16="http://schemas.microsoft.com/office/drawing/2014/main" id="{E8E00158-18A5-9166-D17D-0A8DAA502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43" y="4450516"/>
            <a:ext cx="8793804" cy="22537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D1CD8F7-5504-82A4-6AE1-810675532B1D}"/>
              </a:ext>
            </a:extLst>
          </p:cNvPr>
          <p:cNvSpPr txBox="1"/>
          <p:nvPr/>
        </p:nvSpPr>
        <p:spPr>
          <a:xfrm>
            <a:off x="243191" y="3527186"/>
            <a:ext cx="5466945" cy="923330"/>
          </a:xfrm>
          <a:prstGeom prst="rect">
            <a:avLst/>
          </a:prstGeom>
          <a:noFill/>
        </p:spPr>
        <p:txBody>
          <a:bodyPr wrap="square" rtlCol="0">
            <a:spAutoFit/>
          </a:bodyPr>
          <a:lstStyle/>
          <a:p>
            <a:r>
              <a:rPr lang="en-US" dirty="0"/>
              <a:t>This set of plots shows how </a:t>
            </a:r>
            <a:r>
              <a:rPr lang="en-US" b="1" dirty="0"/>
              <a:t>positive</a:t>
            </a:r>
            <a:r>
              <a:rPr lang="en-US" dirty="0"/>
              <a:t>, </a:t>
            </a:r>
            <a:r>
              <a:rPr lang="en-US" b="1" dirty="0"/>
              <a:t>neutral</a:t>
            </a:r>
            <a:r>
              <a:rPr lang="en-US" dirty="0"/>
              <a:t>, and </a:t>
            </a:r>
            <a:r>
              <a:rPr lang="en-US" b="1" dirty="0"/>
              <a:t>negative</a:t>
            </a:r>
            <a:r>
              <a:rPr lang="en-US" dirty="0"/>
              <a:t> scores vary with different review ratings (1-star to 5-star).</a:t>
            </a:r>
          </a:p>
        </p:txBody>
      </p:sp>
      <p:sp>
        <p:nvSpPr>
          <p:cNvPr id="3" name="Footer Placeholder 2">
            <a:extLst>
              <a:ext uri="{FF2B5EF4-FFF2-40B4-BE49-F238E27FC236}">
                <a16:creationId xmlns:a16="http://schemas.microsoft.com/office/drawing/2014/main" id="{394D540A-F75D-6DC2-0892-E07DBB01D0D9}"/>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032245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5340AEA-53D3-3B93-8A42-0867263F9024}"/>
              </a:ext>
            </a:extLst>
          </p:cNvPr>
          <p:cNvSpPr>
            <a:spLocks noGrp="1"/>
          </p:cNvSpPr>
          <p:nvPr>
            <p:ph type="sldNum" sz="quarter" idx="12"/>
          </p:nvPr>
        </p:nvSpPr>
        <p:spPr/>
        <p:txBody>
          <a:bodyPr/>
          <a:lstStyle/>
          <a:p>
            <a:fld id="{B5CEABB6-07DC-46E8-9B57-56EC44A396E5}" type="slidenum">
              <a:rPr lang="en-US" smtClean="0"/>
              <a:t>25</a:t>
            </a:fld>
            <a:endParaRPr lang="en-US" dirty="0"/>
          </a:p>
        </p:txBody>
      </p:sp>
      <p:sp>
        <p:nvSpPr>
          <p:cNvPr id="3" name="TextBox 2">
            <a:extLst>
              <a:ext uri="{FF2B5EF4-FFF2-40B4-BE49-F238E27FC236}">
                <a16:creationId xmlns:a16="http://schemas.microsoft.com/office/drawing/2014/main" id="{D2E8FD57-07D2-8FC7-C29A-CE2679B6E585}"/>
              </a:ext>
            </a:extLst>
          </p:cNvPr>
          <p:cNvSpPr txBox="1"/>
          <p:nvPr/>
        </p:nvSpPr>
        <p:spPr>
          <a:xfrm>
            <a:off x="547181" y="374674"/>
            <a:ext cx="4520930" cy="461665"/>
          </a:xfrm>
          <a:prstGeom prst="rect">
            <a:avLst/>
          </a:prstGeom>
          <a:noFill/>
        </p:spPr>
        <p:txBody>
          <a:bodyPr wrap="square">
            <a:spAutoFit/>
          </a:bodyPr>
          <a:lstStyle/>
          <a:p>
            <a:r>
              <a:rPr lang="en-US" sz="2400" b="1" dirty="0">
                <a:latin typeface="Amasis MT Pro Black" panose="02040A04050005020304" pitchFamily="18" charset="0"/>
                <a:ea typeface="ADLaM Display" panose="02010000000000000000" pitchFamily="2" charset="0"/>
                <a:cs typeface="ADLaM Display" panose="02010000000000000000" pitchFamily="2" charset="0"/>
              </a:rPr>
              <a:t>VADER vs. </a:t>
            </a:r>
            <a:r>
              <a:rPr lang="en-US" sz="2400" b="1" dirty="0" err="1">
                <a:latin typeface="Amasis MT Pro Black" panose="02040A04050005020304" pitchFamily="18" charset="0"/>
                <a:ea typeface="ADLaM Display" panose="02010000000000000000" pitchFamily="2" charset="0"/>
                <a:cs typeface="ADLaM Display" panose="02010000000000000000" pitchFamily="2" charset="0"/>
              </a:rPr>
              <a:t>RoBERTa</a:t>
            </a:r>
            <a:endParaRPr lang="en-US" sz="2400" b="1" dirty="0">
              <a:latin typeface="Amasis MT Pro Black" panose="02040A04050005020304" pitchFamily="18"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6945BD62-10F5-480A-6C6F-77CE35EBC297}"/>
              </a:ext>
            </a:extLst>
          </p:cNvPr>
          <p:cNvSpPr txBox="1"/>
          <p:nvPr/>
        </p:nvSpPr>
        <p:spPr>
          <a:xfrm>
            <a:off x="719845" y="836339"/>
            <a:ext cx="5262665"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err="1"/>
              <a:t>RoBERTa</a:t>
            </a:r>
            <a:r>
              <a:rPr lang="en-US" dirty="0"/>
              <a:t> (Robustly Optimized BERT) is Pre-trained transformer model fine-tuned for sentiment analysis.</a:t>
            </a:r>
          </a:p>
          <a:p>
            <a:pPr marL="285750" indent="-285750">
              <a:buFont typeface="Wingdings" panose="05000000000000000000" pitchFamily="2" charset="2"/>
              <a:buChar char="v"/>
            </a:pPr>
            <a:r>
              <a:rPr lang="en-US" dirty="0"/>
              <a:t>It Offers better contextual understanding and higher accuracy on social media text.</a:t>
            </a:r>
          </a:p>
        </p:txBody>
      </p:sp>
      <p:sp>
        <p:nvSpPr>
          <p:cNvPr id="8" name="TextBox 7">
            <a:extLst>
              <a:ext uri="{FF2B5EF4-FFF2-40B4-BE49-F238E27FC236}">
                <a16:creationId xmlns:a16="http://schemas.microsoft.com/office/drawing/2014/main" id="{1238A402-ED9B-0BF2-1591-5DA242A5AD3D}"/>
              </a:ext>
            </a:extLst>
          </p:cNvPr>
          <p:cNvSpPr txBox="1"/>
          <p:nvPr/>
        </p:nvSpPr>
        <p:spPr>
          <a:xfrm>
            <a:off x="4019955" y="5156021"/>
            <a:ext cx="7906155" cy="1200329"/>
          </a:xfrm>
          <a:prstGeom prst="rect">
            <a:avLst/>
          </a:prstGeom>
          <a:noFill/>
        </p:spPr>
        <p:txBody>
          <a:bodyPr wrap="square" rtlCol="0">
            <a:spAutoFit/>
          </a:bodyPr>
          <a:lstStyle/>
          <a:p>
            <a:r>
              <a:rPr lang="en-US" b="1" dirty="0"/>
              <a:t>VADER</a:t>
            </a:r>
            <a:r>
              <a:rPr lang="en-US" dirty="0"/>
              <a:t>: Performs well on simple sentiment analysis but may struggle with nuanced text.</a:t>
            </a:r>
          </a:p>
          <a:p>
            <a:r>
              <a:rPr lang="en-US" b="1" dirty="0" err="1"/>
              <a:t>RoBERTa</a:t>
            </a:r>
            <a:r>
              <a:rPr lang="en-US" b="1" dirty="0"/>
              <a:t>: </a:t>
            </a:r>
            <a:r>
              <a:rPr lang="en-US" dirty="0"/>
              <a:t>More sophisticated, with improved handling of subtle sentiment in context, but it requires more computational resources.</a:t>
            </a:r>
          </a:p>
        </p:txBody>
      </p:sp>
      <p:pic>
        <p:nvPicPr>
          <p:cNvPr id="2050" name="Picture 2" descr="Sentiment Analysis with VADER and Twitter-roBERTa | by Amanmyrat Abdullayev  | Medium">
            <a:extLst>
              <a:ext uri="{FF2B5EF4-FFF2-40B4-BE49-F238E27FC236}">
                <a16:creationId xmlns:a16="http://schemas.microsoft.com/office/drawing/2014/main" id="{26790CD5-E9AF-91B8-70AE-B9522148F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396" y="2248043"/>
            <a:ext cx="5745297" cy="25995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E792E0B-AD5C-D1D4-F908-9F45F8FF4E68}"/>
              </a:ext>
            </a:extLst>
          </p:cNvPr>
          <p:cNvSpPr txBox="1"/>
          <p:nvPr/>
        </p:nvSpPr>
        <p:spPr>
          <a:xfrm>
            <a:off x="3683186" y="4693737"/>
            <a:ext cx="3875206" cy="307777"/>
          </a:xfrm>
          <a:prstGeom prst="rect">
            <a:avLst/>
          </a:prstGeom>
          <a:noFill/>
        </p:spPr>
        <p:txBody>
          <a:bodyPr wrap="square" rtlCol="0">
            <a:spAutoFit/>
          </a:bodyPr>
          <a:lstStyle/>
          <a:p>
            <a:r>
              <a:rPr lang="en-US" sz="1400" dirty="0"/>
              <a:t>Example of how VADER and </a:t>
            </a:r>
            <a:r>
              <a:rPr lang="en-US" sz="1400" dirty="0" err="1"/>
              <a:t>RoBERTa</a:t>
            </a:r>
            <a:r>
              <a:rPr lang="en-US" sz="1400" dirty="0"/>
              <a:t> may differ</a:t>
            </a:r>
          </a:p>
        </p:txBody>
      </p:sp>
      <p:sp>
        <p:nvSpPr>
          <p:cNvPr id="2" name="Footer Placeholder 1">
            <a:extLst>
              <a:ext uri="{FF2B5EF4-FFF2-40B4-BE49-F238E27FC236}">
                <a16:creationId xmlns:a16="http://schemas.microsoft.com/office/drawing/2014/main" id="{BD8990BC-973B-461E-E04A-2DF363799D92}"/>
              </a:ext>
            </a:extLst>
          </p:cNvPr>
          <p:cNvSpPr>
            <a:spLocks noGrp="1"/>
          </p:cNvSpPr>
          <p:nvPr>
            <p:ph type="ftr" sz="quarter" idx="11"/>
          </p:nvPr>
        </p:nvSpPr>
        <p:spPr/>
        <p:txBody>
          <a:bodyPr/>
          <a:lstStyle/>
          <a:p>
            <a:endParaRPr lang="en-US" dirty="0"/>
          </a:p>
        </p:txBody>
      </p:sp>
      <p:pic>
        <p:nvPicPr>
          <p:cNvPr id="5" name="Picture 4">
            <a:extLst>
              <a:ext uri="{FF2B5EF4-FFF2-40B4-BE49-F238E27FC236}">
                <a16:creationId xmlns:a16="http://schemas.microsoft.com/office/drawing/2014/main" id="{A360B455-D0B8-A757-8809-186E6207C549}"/>
              </a:ext>
            </a:extLst>
          </p:cNvPr>
          <p:cNvPicPr>
            <a:picLocks noChangeAspect="1"/>
          </p:cNvPicPr>
          <p:nvPr/>
        </p:nvPicPr>
        <p:blipFill>
          <a:blip r:embed="rId3"/>
          <a:stretch>
            <a:fillRect/>
          </a:stretch>
        </p:blipFill>
        <p:spPr>
          <a:xfrm>
            <a:off x="0" y="5943600"/>
            <a:ext cx="1047750" cy="914400"/>
          </a:xfrm>
          <a:prstGeom prst="rect">
            <a:avLst/>
          </a:prstGeom>
        </p:spPr>
      </p:pic>
      <p:pic>
        <p:nvPicPr>
          <p:cNvPr id="11" name="Picture 10">
            <a:extLst>
              <a:ext uri="{FF2B5EF4-FFF2-40B4-BE49-F238E27FC236}">
                <a16:creationId xmlns:a16="http://schemas.microsoft.com/office/drawing/2014/main" id="{54392F47-99E7-DD16-DA2D-3FF357C485E2}"/>
              </a:ext>
            </a:extLst>
          </p:cNvPr>
          <p:cNvPicPr>
            <a:picLocks noChangeAspect="1"/>
          </p:cNvPicPr>
          <p:nvPr/>
        </p:nvPicPr>
        <p:blipFill>
          <a:blip r:embed="rId4"/>
          <a:stretch>
            <a:fillRect/>
          </a:stretch>
        </p:blipFill>
        <p:spPr>
          <a:xfrm>
            <a:off x="10010775" y="0"/>
            <a:ext cx="2181225" cy="952500"/>
          </a:xfrm>
          <a:prstGeom prst="rect">
            <a:avLst/>
          </a:prstGeom>
        </p:spPr>
      </p:pic>
    </p:spTree>
    <p:extLst>
      <p:ext uri="{BB962C8B-B14F-4D97-AF65-F5344CB8AC3E}">
        <p14:creationId xmlns:p14="http://schemas.microsoft.com/office/powerpoint/2010/main" val="999586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8DF63EA-4D9C-FEE7-B37B-AAA3EB73B57A}"/>
              </a:ext>
            </a:extLst>
          </p:cNvPr>
          <p:cNvSpPr>
            <a:spLocks noGrp="1"/>
          </p:cNvSpPr>
          <p:nvPr>
            <p:ph type="sldNum" sz="quarter" idx="12"/>
          </p:nvPr>
        </p:nvSpPr>
        <p:spPr/>
        <p:txBody>
          <a:bodyPr/>
          <a:lstStyle/>
          <a:p>
            <a:fld id="{B5CEABB6-07DC-46E8-9B57-56EC44A396E5}" type="slidenum">
              <a:rPr lang="en-US" smtClean="0"/>
              <a:t>26</a:t>
            </a:fld>
            <a:endParaRPr lang="en-US" dirty="0"/>
          </a:p>
        </p:txBody>
      </p:sp>
      <p:sp>
        <p:nvSpPr>
          <p:cNvPr id="2" name="TextBox 1">
            <a:extLst>
              <a:ext uri="{FF2B5EF4-FFF2-40B4-BE49-F238E27FC236}">
                <a16:creationId xmlns:a16="http://schemas.microsoft.com/office/drawing/2014/main" id="{9702C7EF-DD35-5566-97D0-BBEAFB02C2DD}"/>
              </a:ext>
            </a:extLst>
          </p:cNvPr>
          <p:cNvSpPr txBox="1"/>
          <p:nvPr/>
        </p:nvSpPr>
        <p:spPr>
          <a:xfrm>
            <a:off x="450715" y="127191"/>
            <a:ext cx="3463046" cy="400110"/>
          </a:xfrm>
          <a:prstGeom prst="rect">
            <a:avLst/>
          </a:prstGeom>
          <a:noFill/>
        </p:spPr>
        <p:txBody>
          <a:bodyPr wrap="square" rtlCol="0">
            <a:spAutoFit/>
          </a:bodyPr>
          <a:lstStyle/>
          <a:p>
            <a:r>
              <a:rPr lang="en-US" sz="2000" b="1" dirty="0"/>
              <a:t>Implementing </a:t>
            </a:r>
            <a:r>
              <a:rPr lang="en-US" sz="2000" b="1" dirty="0" err="1"/>
              <a:t>RoBERTa</a:t>
            </a:r>
            <a:r>
              <a:rPr lang="en-US" sz="2000" b="1" dirty="0"/>
              <a:t> </a:t>
            </a:r>
          </a:p>
        </p:txBody>
      </p:sp>
      <p:sp>
        <p:nvSpPr>
          <p:cNvPr id="9" name="TextBox 8">
            <a:extLst>
              <a:ext uri="{FF2B5EF4-FFF2-40B4-BE49-F238E27FC236}">
                <a16:creationId xmlns:a16="http://schemas.microsoft.com/office/drawing/2014/main" id="{D13E8DFC-0968-EAB1-012E-7803C49A7858}"/>
              </a:ext>
            </a:extLst>
          </p:cNvPr>
          <p:cNvSpPr txBox="1"/>
          <p:nvPr/>
        </p:nvSpPr>
        <p:spPr>
          <a:xfrm>
            <a:off x="864139" y="527301"/>
            <a:ext cx="6099243" cy="2092881"/>
          </a:xfrm>
          <a:prstGeom prst="rect">
            <a:avLst/>
          </a:prstGeom>
          <a:noFill/>
        </p:spPr>
        <p:txBody>
          <a:bodyPr wrap="square" rtlCol="0">
            <a:spAutoFit/>
          </a:bodyPr>
          <a:lstStyle/>
          <a:p>
            <a:pPr marL="285750" indent="-285750">
              <a:buFontTx/>
              <a:buChar char="-"/>
            </a:pPr>
            <a:r>
              <a:rPr lang="en-US" sz="1600" dirty="0"/>
              <a:t>Model Used: </a:t>
            </a:r>
            <a:r>
              <a:rPr lang="en-US" sz="1600" dirty="0" err="1">
                <a:highlight>
                  <a:srgbClr val="C0C0C0"/>
                </a:highlight>
              </a:rPr>
              <a:t>cardiffnlp</a:t>
            </a:r>
            <a:r>
              <a:rPr lang="en-US" sz="1600" dirty="0">
                <a:highlight>
                  <a:srgbClr val="C0C0C0"/>
                </a:highlight>
              </a:rPr>
              <a:t>/twitter-</a:t>
            </a:r>
            <a:r>
              <a:rPr lang="en-US" sz="1600" dirty="0" err="1">
                <a:highlight>
                  <a:srgbClr val="C0C0C0"/>
                </a:highlight>
              </a:rPr>
              <a:t>roberta</a:t>
            </a:r>
            <a:r>
              <a:rPr lang="en-US" sz="1600" dirty="0">
                <a:highlight>
                  <a:srgbClr val="C0C0C0"/>
                </a:highlight>
              </a:rPr>
              <a:t>-base-sentiment</a:t>
            </a:r>
            <a:r>
              <a:rPr lang="en-US" sz="1600" dirty="0"/>
              <a:t>, a pre-trained </a:t>
            </a:r>
            <a:r>
              <a:rPr lang="en-US" sz="1600" dirty="0" err="1"/>
              <a:t>RoBERTa</a:t>
            </a:r>
            <a:r>
              <a:rPr lang="en-US" sz="1600" dirty="0"/>
              <a:t> model fine-tuned on Twitter sentiment data.</a:t>
            </a:r>
          </a:p>
          <a:p>
            <a:pPr marL="285750" indent="-285750">
              <a:buFontTx/>
              <a:buChar char="-"/>
            </a:pPr>
            <a:r>
              <a:rPr lang="en-US" sz="1600" dirty="0" err="1"/>
              <a:t>RoBERTa</a:t>
            </a:r>
            <a:r>
              <a:rPr lang="en-US" sz="1600" dirty="0"/>
              <a:t> outputs scores for </a:t>
            </a:r>
            <a:r>
              <a:rPr lang="en-US" sz="1600" b="1" dirty="0"/>
              <a:t>positive</a:t>
            </a:r>
            <a:r>
              <a:rPr lang="en-US" sz="1600" dirty="0"/>
              <a:t>, </a:t>
            </a:r>
            <a:r>
              <a:rPr lang="en-US" sz="1600" b="1" dirty="0"/>
              <a:t>neutral</a:t>
            </a:r>
            <a:r>
              <a:rPr lang="en-US" sz="1600" dirty="0"/>
              <a:t>, and </a:t>
            </a:r>
            <a:r>
              <a:rPr lang="en-US" sz="1600" b="1" dirty="0"/>
              <a:t>negative</a:t>
            </a:r>
            <a:r>
              <a:rPr lang="en-US" sz="1600" dirty="0"/>
              <a:t> sentiments.</a:t>
            </a:r>
          </a:p>
          <a:p>
            <a:pPr marL="285750" indent="-285750">
              <a:buFontTx/>
              <a:buChar char="-"/>
            </a:pPr>
            <a:r>
              <a:rPr lang="en-US" sz="1600" dirty="0"/>
              <a:t>For each review, </a:t>
            </a:r>
            <a:r>
              <a:rPr lang="en-US" sz="1600" dirty="0" err="1"/>
              <a:t>RoBERTa</a:t>
            </a:r>
            <a:r>
              <a:rPr lang="en-US" sz="1600" dirty="0"/>
              <a:t> and VADER scores are calculated, and the results are merged into a single dataset.</a:t>
            </a:r>
          </a:p>
          <a:p>
            <a:r>
              <a:rPr lang="en-US" b="1" u="sng" dirty="0"/>
              <a:t>Result: </a:t>
            </a:r>
            <a:r>
              <a:rPr lang="en-US" sz="1600" dirty="0"/>
              <a:t>A </a:t>
            </a:r>
            <a:r>
              <a:rPr lang="en-US" sz="1600" dirty="0" err="1"/>
              <a:t>dataframe</a:t>
            </a:r>
            <a:r>
              <a:rPr lang="en-US" sz="1600" dirty="0"/>
              <a:t> (</a:t>
            </a:r>
            <a:r>
              <a:rPr lang="en-US" sz="1600" dirty="0" err="1"/>
              <a:t>results_df</a:t>
            </a:r>
            <a:r>
              <a:rPr lang="en-US" sz="1600" dirty="0"/>
              <a:t>) is created that combines VADER and </a:t>
            </a:r>
            <a:r>
              <a:rPr lang="en-US" sz="1600" dirty="0" err="1"/>
              <a:t>RoBERTa</a:t>
            </a:r>
            <a:r>
              <a:rPr lang="en-US" sz="1600" dirty="0"/>
              <a:t> sentiment scores with the original review data.</a:t>
            </a:r>
          </a:p>
        </p:txBody>
      </p:sp>
      <p:graphicFrame>
        <p:nvGraphicFramePr>
          <p:cNvPr id="13" name="Table 12">
            <a:extLst>
              <a:ext uri="{FF2B5EF4-FFF2-40B4-BE49-F238E27FC236}">
                <a16:creationId xmlns:a16="http://schemas.microsoft.com/office/drawing/2014/main" id="{8CB0A4A5-8433-A7F6-C3AA-CD0877E70539}"/>
              </a:ext>
            </a:extLst>
          </p:cNvPr>
          <p:cNvGraphicFramePr>
            <a:graphicFrameLocks noGrp="1"/>
          </p:cNvGraphicFramePr>
          <p:nvPr>
            <p:extLst>
              <p:ext uri="{D42A27DB-BD31-4B8C-83A1-F6EECF244321}">
                <p14:modId xmlns:p14="http://schemas.microsoft.com/office/powerpoint/2010/main" val="1967558985"/>
              </p:ext>
            </p:extLst>
          </p:nvPr>
        </p:nvGraphicFramePr>
        <p:xfrm>
          <a:off x="1472305" y="2620182"/>
          <a:ext cx="8128000" cy="1285240"/>
        </p:xfrm>
        <a:graphic>
          <a:graphicData uri="http://schemas.openxmlformats.org/drawingml/2006/table">
            <a:tbl>
              <a:tblPr firstRow="1" bandRow="1">
                <a:tableStyleId>{5A111915-BE36-4E01-A7E5-04B1672EAD32}</a:tableStyleId>
              </a:tblPr>
              <a:tblGrid>
                <a:gridCol w="4064000">
                  <a:extLst>
                    <a:ext uri="{9D8B030D-6E8A-4147-A177-3AD203B41FA5}">
                      <a16:colId xmlns:a16="http://schemas.microsoft.com/office/drawing/2014/main" val="2599583708"/>
                    </a:ext>
                  </a:extLst>
                </a:gridCol>
                <a:gridCol w="4064000">
                  <a:extLst>
                    <a:ext uri="{9D8B030D-6E8A-4147-A177-3AD203B41FA5}">
                      <a16:colId xmlns:a16="http://schemas.microsoft.com/office/drawing/2014/main" val="2960557479"/>
                    </a:ext>
                  </a:extLst>
                </a:gridCol>
              </a:tblGrid>
              <a:tr h="370840">
                <a:tc>
                  <a:txBody>
                    <a:bodyPr/>
                    <a:lstStyle/>
                    <a:p>
                      <a:pPr algn="ctr"/>
                      <a:r>
                        <a:rPr lang="en-US" dirty="0"/>
                        <a:t>VADER</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dirty="0" err="1"/>
                        <a:t>RoBERTa</a:t>
                      </a:r>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9263221"/>
                  </a:ext>
                </a:extLst>
              </a:tr>
              <a:tr h="370840">
                <a:tc>
                  <a:txBody>
                    <a:bodyPr/>
                    <a:lstStyle/>
                    <a:p>
                      <a:r>
                        <a:rPr lang="en-US" dirty="0"/>
                        <a:t>Uses the compound score to classify reviews as </a:t>
                      </a:r>
                      <a:r>
                        <a:rPr lang="en-US" b="1" dirty="0"/>
                        <a:t>positive</a:t>
                      </a:r>
                      <a:r>
                        <a:rPr lang="en-US" dirty="0"/>
                        <a:t>, </a:t>
                      </a:r>
                      <a:r>
                        <a:rPr lang="en-US" b="1" dirty="0"/>
                        <a:t>neutral</a:t>
                      </a:r>
                      <a:r>
                        <a:rPr lang="en-US" dirty="0"/>
                        <a:t>, or </a:t>
                      </a:r>
                      <a:r>
                        <a:rPr lang="en-US" b="1" dirty="0"/>
                        <a:t>negative</a:t>
                      </a:r>
                      <a:r>
                        <a:rPr lang="en-US" dirty="0"/>
                        <a:t>.</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dirty="0"/>
                        <a:t>Compares the probabilities of positive, neutral, and negative sentiment to predict the label.</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200274"/>
                  </a:ext>
                </a:extLst>
              </a:tr>
            </a:tbl>
          </a:graphicData>
        </a:graphic>
      </p:graphicFrame>
      <p:pic>
        <p:nvPicPr>
          <p:cNvPr id="15" name="Picture 14" descr="A screenshot of a computer&#10;&#10;Description automatically generated">
            <a:extLst>
              <a:ext uri="{FF2B5EF4-FFF2-40B4-BE49-F238E27FC236}">
                <a16:creationId xmlns:a16="http://schemas.microsoft.com/office/drawing/2014/main" id="{5BC2E06C-0CF6-C963-1709-1A80B60EE702}"/>
              </a:ext>
            </a:extLst>
          </p:cNvPr>
          <p:cNvPicPr>
            <a:picLocks noChangeAspect="1"/>
          </p:cNvPicPr>
          <p:nvPr/>
        </p:nvPicPr>
        <p:blipFill>
          <a:blip r:embed="rId2"/>
          <a:stretch>
            <a:fillRect/>
          </a:stretch>
        </p:blipFill>
        <p:spPr>
          <a:xfrm>
            <a:off x="5843674" y="5144331"/>
            <a:ext cx="3406435" cy="1394581"/>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E499A17C-BD0D-1007-1E81-8C05E7589962}"/>
              </a:ext>
            </a:extLst>
          </p:cNvPr>
          <p:cNvPicPr>
            <a:picLocks noChangeAspect="1"/>
          </p:cNvPicPr>
          <p:nvPr/>
        </p:nvPicPr>
        <p:blipFill>
          <a:blip r:embed="rId3"/>
          <a:stretch>
            <a:fillRect/>
          </a:stretch>
        </p:blipFill>
        <p:spPr>
          <a:xfrm>
            <a:off x="2075234" y="5139012"/>
            <a:ext cx="3391194" cy="1364098"/>
          </a:xfrm>
          <a:prstGeom prst="rect">
            <a:avLst/>
          </a:prstGeom>
        </p:spPr>
      </p:pic>
      <p:sp>
        <p:nvSpPr>
          <p:cNvPr id="20" name="TextBox 19">
            <a:extLst>
              <a:ext uri="{FF2B5EF4-FFF2-40B4-BE49-F238E27FC236}">
                <a16:creationId xmlns:a16="http://schemas.microsoft.com/office/drawing/2014/main" id="{0BBF9835-AD53-5A50-8AFA-6E8B416DE7D4}"/>
              </a:ext>
            </a:extLst>
          </p:cNvPr>
          <p:cNvSpPr txBox="1"/>
          <p:nvPr/>
        </p:nvSpPr>
        <p:spPr>
          <a:xfrm>
            <a:off x="616085" y="4015168"/>
            <a:ext cx="7788612"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t>Pivot Table: Shows how many reviews are classified into each sentiment category</a:t>
            </a:r>
          </a:p>
          <a:p>
            <a:pPr marL="285750" indent="-285750">
              <a:buFont typeface="Wingdings" panose="05000000000000000000" pitchFamily="2" charset="2"/>
              <a:buChar char="Ø"/>
            </a:pPr>
            <a:r>
              <a:rPr lang="en-US" dirty="0"/>
              <a:t>This comparison helps to see how well the models align with human ratings.</a:t>
            </a:r>
          </a:p>
        </p:txBody>
      </p:sp>
      <p:sp>
        <p:nvSpPr>
          <p:cNvPr id="3" name="Footer Placeholder 2">
            <a:extLst>
              <a:ext uri="{FF2B5EF4-FFF2-40B4-BE49-F238E27FC236}">
                <a16:creationId xmlns:a16="http://schemas.microsoft.com/office/drawing/2014/main" id="{A3A3C6A1-BDD5-89FB-FBEC-18EC6E84988D}"/>
              </a:ext>
            </a:extLst>
          </p:cNvPr>
          <p:cNvSpPr>
            <a:spLocks noGrp="1"/>
          </p:cNvSpPr>
          <p:nvPr>
            <p:ph type="ftr" sz="quarter" idx="11"/>
          </p:nvPr>
        </p:nvSpPr>
        <p:spPr/>
        <p:txBody>
          <a:bodyPr/>
          <a:lstStyle/>
          <a:p>
            <a:endParaRPr lang="en-US" dirty="0"/>
          </a:p>
        </p:txBody>
      </p:sp>
      <p:pic>
        <p:nvPicPr>
          <p:cNvPr id="5" name="Picture 4">
            <a:extLst>
              <a:ext uri="{FF2B5EF4-FFF2-40B4-BE49-F238E27FC236}">
                <a16:creationId xmlns:a16="http://schemas.microsoft.com/office/drawing/2014/main" id="{A97DEA5B-1677-1C85-D541-2563B0CAAA17}"/>
              </a:ext>
            </a:extLst>
          </p:cNvPr>
          <p:cNvPicPr>
            <a:picLocks noChangeAspect="1"/>
          </p:cNvPicPr>
          <p:nvPr/>
        </p:nvPicPr>
        <p:blipFill>
          <a:blip r:embed="rId4"/>
          <a:stretch>
            <a:fillRect/>
          </a:stretch>
        </p:blipFill>
        <p:spPr>
          <a:xfrm>
            <a:off x="10010775" y="0"/>
            <a:ext cx="2181225" cy="952500"/>
          </a:xfrm>
          <a:prstGeom prst="rect">
            <a:avLst/>
          </a:prstGeom>
        </p:spPr>
      </p:pic>
      <p:pic>
        <p:nvPicPr>
          <p:cNvPr id="8" name="Picture 7">
            <a:extLst>
              <a:ext uri="{FF2B5EF4-FFF2-40B4-BE49-F238E27FC236}">
                <a16:creationId xmlns:a16="http://schemas.microsoft.com/office/drawing/2014/main" id="{266874D9-0250-A54C-213B-6C83B8BDDA92}"/>
              </a:ext>
            </a:extLst>
          </p:cNvPr>
          <p:cNvPicPr>
            <a:picLocks noChangeAspect="1"/>
          </p:cNvPicPr>
          <p:nvPr/>
        </p:nvPicPr>
        <p:blipFill>
          <a:blip r:embed="rId5"/>
          <a:stretch>
            <a:fillRect/>
          </a:stretch>
        </p:blipFill>
        <p:spPr>
          <a:xfrm>
            <a:off x="0" y="5943600"/>
            <a:ext cx="1047750" cy="914400"/>
          </a:xfrm>
          <a:prstGeom prst="rect">
            <a:avLst/>
          </a:prstGeom>
        </p:spPr>
      </p:pic>
    </p:spTree>
    <p:extLst>
      <p:ext uri="{BB962C8B-B14F-4D97-AF65-F5344CB8AC3E}">
        <p14:creationId xmlns:p14="http://schemas.microsoft.com/office/powerpoint/2010/main" val="1712547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6EB057A-B484-7CD4-453F-2BC7CDC46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209" y="1181208"/>
            <a:ext cx="11169582" cy="55425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285C080-F552-862D-ACB8-92502D9A527C}"/>
              </a:ext>
            </a:extLst>
          </p:cNvPr>
          <p:cNvSpPr txBox="1"/>
          <p:nvPr/>
        </p:nvSpPr>
        <p:spPr>
          <a:xfrm>
            <a:off x="511209" y="134274"/>
            <a:ext cx="8730068" cy="923330"/>
          </a:xfrm>
          <a:prstGeom prst="rect">
            <a:avLst/>
          </a:prstGeom>
          <a:noFill/>
        </p:spPr>
        <p:txBody>
          <a:bodyPr wrap="square">
            <a:spAutoFit/>
          </a:bodyPr>
          <a:lstStyle/>
          <a:p>
            <a:pPr marL="285750" indent="-285750">
              <a:buFont typeface="Wingdings" panose="05000000000000000000" pitchFamily="2" charset="2"/>
              <a:buChar char="Ø"/>
            </a:pPr>
            <a:r>
              <a:rPr lang="en-US" b="1" dirty="0"/>
              <a:t>Overall Performance</a:t>
            </a:r>
            <a:r>
              <a:rPr lang="en-US" dirty="0"/>
              <a:t>: The analysis shows that </a:t>
            </a:r>
            <a:r>
              <a:rPr lang="en-US" dirty="0" err="1"/>
              <a:t>RoBERTa</a:t>
            </a:r>
            <a:r>
              <a:rPr lang="en-US" dirty="0"/>
              <a:t> provides more accurate predictions when dealing with nuanced language, while VADER is faster and works well for straightforward sentiment analysis.</a:t>
            </a:r>
          </a:p>
        </p:txBody>
      </p:sp>
      <p:pic>
        <p:nvPicPr>
          <p:cNvPr id="3" name="Picture 2">
            <a:extLst>
              <a:ext uri="{FF2B5EF4-FFF2-40B4-BE49-F238E27FC236}">
                <a16:creationId xmlns:a16="http://schemas.microsoft.com/office/drawing/2014/main" id="{C22D530E-4BA3-F8AA-8E58-46137CD15223}"/>
              </a:ext>
            </a:extLst>
          </p:cNvPr>
          <p:cNvPicPr>
            <a:picLocks noChangeAspect="1"/>
          </p:cNvPicPr>
          <p:nvPr/>
        </p:nvPicPr>
        <p:blipFill>
          <a:blip r:embed="rId3"/>
          <a:stretch>
            <a:fillRect/>
          </a:stretch>
        </p:blipFill>
        <p:spPr>
          <a:xfrm>
            <a:off x="10010775" y="0"/>
            <a:ext cx="2181225" cy="952500"/>
          </a:xfrm>
          <a:prstGeom prst="rect">
            <a:avLst/>
          </a:prstGeom>
        </p:spPr>
      </p:pic>
    </p:spTree>
    <p:extLst>
      <p:ext uri="{BB962C8B-B14F-4D97-AF65-F5344CB8AC3E}">
        <p14:creationId xmlns:p14="http://schemas.microsoft.com/office/powerpoint/2010/main" val="41851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79274C1-EB39-D8DA-058E-DCAFC907E349}"/>
              </a:ext>
            </a:extLst>
          </p:cNvPr>
          <p:cNvSpPr>
            <a:spLocks noGrp="1"/>
          </p:cNvSpPr>
          <p:nvPr>
            <p:ph type="sldNum" sz="quarter" idx="12"/>
          </p:nvPr>
        </p:nvSpPr>
        <p:spPr/>
        <p:txBody>
          <a:bodyPr/>
          <a:lstStyle/>
          <a:p>
            <a:fld id="{B5CEABB6-07DC-46E8-9B57-56EC44A396E5}" type="slidenum">
              <a:rPr lang="en-US" smtClean="0"/>
              <a:t>28</a:t>
            </a:fld>
            <a:endParaRPr lang="en-US" dirty="0"/>
          </a:p>
        </p:txBody>
      </p:sp>
      <p:sp>
        <p:nvSpPr>
          <p:cNvPr id="7" name="TextBox 6">
            <a:extLst>
              <a:ext uri="{FF2B5EF4-FFF2-40B4-BE49-F238E27FC236}">
                <a16:creationId xmlns:a16="http://schemas.microsoft.com/office/drawing/2014/main" id="{CFC22DE5-0305-B8E9-9A6F-40527E9D48CF}"/>
              </a:ext>
            </a:extLst>
          </p:cNvPr>
          <p:cNvSpPr txBox="1"/>
          <p:nvPr/>
        </p:nvSpPr>
        <p:spPr>
          <a:xfrm>
            <a:off x="178179" y="190027"/>
            <a:ext cx="1796536" cy="3136833"/>
          </a:xfrm>
          <a:prstGeom prst="rect">
            <a:avLst/>
          </a:prstGeom>
          <a:noFill/>
        </p:spPr>
        <p:txBody>
          <a:bodyPr wrap="square" rtlCol="0">
            <a:spAutoFit/>
          </a:bodyPr>
          <a:lstStyle/>
          <a:p>
            <a:r>
              <a:rPr lang="en-US" dirty="0"/>
              <a:t>This plot helps reveal correlations and differences in how VADER and </a:t>
            </a:r>
            <a:r>
              <a:rPr lang="en-US" dirty="0" err="1"/>
              <a:t>RoBERTa</a:t>
            </a:r>
            <a:r>
              <a:rPr lang="en-US" dirty="0"/>
              <a:t> interpret sentiment within the same reviews.</a:t>
            </a:r>
          </a:p>
          <a:p>
            <a:endParaRPr lang="en-US" dirty="0"/>
          </a:p>
        </p:txBody>
      </p:sp>
      <p:pic>
        <p:nvPicPr>
          <p:cNvPr id="5122" name="Picture 2">
            <a:extLst>
              <a:ext uri="{FF2B5EF4-FFF2-40B4-BE49-F238E27FC236}">
                <a16:creationId xmlns:a16="http://schemas.microsoft.com/office/drawing/2014/main" id="{24DFBB75-C8CB-A393-1407-7804BF0E3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765" y="190027"/>
            <a:ext cx="8437478" cy="629332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4C607536-CC01-47DE-D6A4-13CB380B1827}"/>
              </a:ext>
            </a:extLst>
          </p:cNvPr>
          <p:cNvSpPr>
            <a:spLocks noGrp="1"/>
          </p:cNvSpPr>
          <p:nvPr>
            <p:ph type="ftr" sz="quarter" idx="11"/>
          </p:nvPr>
        </p:nvSpPr>
        <p:spPr/>
        <p:txBody>
          <a:bodyPr/>
          <a:lstStyle/>
          <a:p>
            <a:endParaRPr lang="en-US" dirty="0"/>
          </a:p>
        </p:txBody>
      </p:sp>
      <p:pic>
        <p:nvPicPr>
          <p:cNvPr id="4" name="Picture 3">
            <a:extLst>
              <a:ext uri="{FF2B5EF4-FFF2-40B4-BE49-F238E27FC236}">
                <a16:creationId xmlns:a16="http://schemas.microsoft.com/office/drawing/2014/main" id="{8C89DB26-41F1-65AC-F59D-78529DB2AB3C}"/>
              </a:ext>
            </a:extLst>
          </p:cNvPr>
          <p:cNvPicPr>
            <a:picLocks noChangeAspect="1"/>
          </p:cNvPicPr>
          <p:nvPr/>
        </p:nvPicPr>
        <p:blipFill>
          <a:blip r:embed="rId3"/>
          <a:stretch>
            <a:fillRect/>
          </a:stretch>
        </p:blipFill>
        <p:spPr>
          <a:xfrm>
            <a:off x="0" y="5943600"/>
            <a:ext cx="1047750" cy="914400"/>
          </a:xfrm>
          <a:prstGeom prst="rect">
            <a:avLst/>
          </a:prstGeom>
        </p:spPr>
      </p:pic>
    </p:spTree>
    <p:extLst>
      <p:ext uri="{BB962C8B-B14F-4D97-AF65-F5344CB8AC3E}">
        <p14:creationId xmlns:p14="http://schemas.microsoft.com/office/powerpoint/2010/main" val="2716571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endParaRPr lang="en-US" dirty="0"/>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29</a:t>
            </a:fld>
            <a:endParaRPr lang="en-US" dirty="0"/>
          </a:p>
        </p:txBody>
      </p:sp>
      <p:sp>
        <p:nvSpPr>
          <p:cNvPr id="12" name="TextBox 11">
            <a:extLst>
              <a:ext uri="{FF2B5EF4-FFF2-40B4-BE49-F238E27FC236}">
                <a16:creationId xmlns:a16="http://schemas.microsoft.com/office/drawing/2014/main" id="{BF83D103-69D1-BF69-D250-0753CBB1E723}"/>
              </a:ext>
            </a:extLst>
          </p:cNvPr>
          <p:cNvSpPr txBox="1"/>
          <p:nvPr/>
        </p:nvSpPr>
        <p:spPr>
          <a:xfrm>
            <a:off x="375616" y="257941"/>
            <a:ext cx="1346180" cy="461665"/>
          </a:xfrm>
          <a:prstGeom prst="rect">
            <a:avLst/>
          </a:prstGeom>
          <a:noFill/>
        </p:spPr>
        <p:txBody>
          <a:bodyPr wrap="square">
            <a:spAutoFit/>
          </a:bodyPr>
          <a:lstStyle/>
          <a:p>
            <a:r>
              <a:rPr lang="en-US" sz="2400" b="1" dirty="0">
                <a:latin typeface="Amasis MT Pro Black" panose="02040A04050005020304" pitchFamily="18" charset="0"/>
                <a:ea typeface="ADLaM Display" panose="02010000000000000000" pitchFamily="2" charset="0"/>
                <a:cs typeface="ADLaM Display" panose="02010000000000000000" pitchFamily="2" charset="0"/>
              </a:rPr>
              <a:t>BERT</a:t>
            </a:r>
            <a:endParaRPr lang="en-US" sz="1800" b="1" dirty="0">
              <a:latin typeface="Amasis MT Pro Black" panose="02040A04050005020304" pitchFamily="18" charset="0"/>
              <a:ea typeface="ADLaM Display" panose="02010000000000000000" pitchFamily="2" charset="0"/>
              <a:cs typeface="ADLaM Display" panose="02010000000000000000" pitchFamily="2" charset="0"/>
            </a:endParaRPr>
          </a:p>
        </p:txBody>
      </p:sp>
      <p:sp>
        <p:nvSpPr>
          <p:cNvPr id="14" name="TextBox 13">
            <a:extLst>
              <a:ext uri="{FF2B5EF4-FFF2-40B4-BE49-F238E27FC236}">
                <a16:creationId xmlns:a16="http://schemas.microsoft.com/office/drawing/2014/main" id="{6693E2F4-F40D-E36E-B3C3-8CBEE6BEFDCD}"/>
              </a:ext>
            </a:extLst>
          </p:cNvPr>
          <p:cNvSpPr txBox="1"/>
          <p:nvPr/>
        </p:nvSpPr>
        <p:spPr>
          <a:xfrm>
            <a:off x="385343" y="719606"/>
            <a:ext cx="6094378" cy="646331"/>
          </a:xfrm>
          <a:prstGeom prst="rect">
            <a:avLst/>
          </a:prstGeom>
          <a:noFill/>
        </p:spPr>
        <p:txBody>
          <a:bodyPr wrap="square">
            <a:spAutoFit/>
          </a:bodyPr>
          <a:lstStyle/>
          <a:p>
            <a:r>
              <a:rPr lang="en-US" dirty="0"/>
              <a:t>Deep learning transformer model for sequence classification.</a:t>
            </a:r>
          </a:p>
        </p:txBody>
      </p:sp>
      <p:sp>
        <p:nvSpPr>
          <p:cNvPr id="17" name="TextBox 16">
            <a:extLst>
              <a:ext uri="{FF2B5EF4-FFF2-40B4-BE49-F238E27FC236}">
                <a16:creationId xmlns:a16="http://schemas.microsoft.com/office/drawing/2014/main" id="{5D11FBCA-E4E1-4447-EB29-35A81B1E3319}"/>
              </a:ext>
            </a:extLst>
          </p:cNvPr>
          <p:cNvSpPr txBox="1"/>
          <p:nvPr/>
        </p:nvSpPr>
        <p:spPr>
          <a:xfrm>
            <a:off x="693094" y="2967335"/>
            <a:ext cx="6094378" cy="923330"/>
          </a:xfrm>
          <a:prstGeom prst="rect">
            <a:avLst/>
          </a:prstGeom>
          <a:noFill/>
        </p:spPr>
        <p:txBody>
          <a:bodyPr wrap="square">
            <a:spAutoFit/>
          </a:bodyPr>
          <a:lstStyle/>
          <a:p>
            <a:pPr marL="285750" indent="-285750">
              <a:buFont typeface="Wingdings" panose="05000000000000000000" pitchFamily="2" charset="2"/>
              <a:buChar char="Ø"/>
            </a:pPr>
            <a:r>
              <a:rPr lang="en-US" dirty="0"/>
              <a:t>Model Used: </a:t>
            </a:r>
            <a:r>
              <a:rPr lang="en-US" dirty="0" err="1">
                <a:highlight>
                  <a:srgbClr val="C0C0C0"/>
                </a:highlight>
              </a:rPr>
              <a:t>bert</a:t>
            </a:r>
            <a:r>
              <a:rPr lang="en-US" dirty="0">
                <a:highlight>
                  <a:srgbClr val="C0C0C0"/>
                </a:highlight>
              </a:rPr>
              <a:t>-base-uncased</a:t>
            </a:r>
            <a:r>
              <a:rPr lang="en-US" dirty="0"/>
              <a:t>, a pre-trained BERT model fine-tuned for sequence classification.</a:t>
            </a:r>
          </a:p>
          <a:p>
            <a:pPr marL="285750" indent="-285750">
              <a:buFont typeface="Wingdings" panose="05000000000000000000" pitchFamily="2" charset="2"/>
              <a:buChar char="Ø"/>
            </a:pPr>
            <a:endParaRPr lang="en-US" dirty="0"/>
          </a:p>
        </p:txBody>
      </p:sp>
      <p:sp>
        <p:nvSpPr>
          <p:cNvPr id="19" name="TextBox 18">
            <a:extLst>
              <a:ext uri="{FF2B5EF4-FFF2-40B4-BE49-F238E27FC236}">
                <a16:creationId xmlns:a16="http://schemas.microsoft.com/office/drawing/2014/main" id="{5C0B9CCF-18A5-CFA7-289E-083F491C4832}"/>
              </a:ext>
            </a:extLst>
          </p:cNvPr>
          <p:cNvSpPr txBox="1"/>
          <p:nvPr/>
        </p:nvSpPr>
        <p:spPr>
          <a:xfrm>
            <a:off x="868193" y="1381805"/>
            <a:ext cx="6094378" cy="1477328"/>
          </a:xfrm>
          <a:prstGeom prst="rect">
            <a:avLst/>
          </a:prstGeom>
          <a:noFill/>
        </p:spPr>
        <p:txBody>
          <a:bodyPr wrap="square">
            <a:spAutoFit/>
          </a:bodyPr>
          <a:lstStyle/>
          <a:p>
            <a:r>
              <a:rPr lang="en-US" b="1" dirty="0"/>
              <a:t>BERT's Key Features</a:t>
            </a:r>
            <a:r>
              <a:rPr lang="en-US" dirty="0"/>
              <a:t>:</a:t>
            </a:r>
          </a:p>
          <a:p>
            <a:pPr>
              <a:buFont typeface="Arial" panose="020B0604020202020204" pitchFamily="34" charset="0"/>
              <a:buChar char="•"/>
            </a:pPr>
            <a:r>
              <a:rPr lang="en-US" dirty="0"/>
              <a:t>Trained on large corpora for understanding context.</a:t>
            </a:r>
          </a:p>
          <a:p>
            <a:pPr>
              <a:buFont typeface="Arial" panose="020B0604020202020204" pitchFamily="34" charset="0"/>
              <a:buChar char="•"/>
            </a:pPr>
            <a:r>
              <a:rPr lang="en-US" dirty="0"/>
              <a:t>Can distinguish fine nuances in text (e.g., sarcasm, irony).</a:t>
            </a:r>
          </a:p>
          <a:p>
            <a:pPr>
              <a:buFont typeface="Arial" panose="020B0604020202020204" pitchFamily="34" charset="0"/>
              <a:buChar char="•"/>
            </a:pPr>
            <a:r>
              <a:rPr lang="en-US" dirty="0"/>
              <a:t>Supports multi-class classification (Positive, Neutral, Negative).</a:t>
            </a:r>
          </a:p>
        </p:txBody>
      </p:sp>
      <p:pic>
        <p:nvPicPr>
          <p:cNvPr id="6147" name="Picture 3" descr="BERT Explained: State-of-the-art language model for NLP">
            <a:extLst>
              <a:ext uri="{FF2B5EF4-FFF2-40B4-BE49-F238E27FC236}">
                <a16:creationId xmlns:a16="http://schemas.microsoft.com/office/drawing/2014/main" id="{DB75A24D-5444-0ED3-BE40-89EA5CAA9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3302" y="3890665"/>
            <a:ext cx="4832838" cy="25291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E61CCA-2712-617E-7097-FD8845E88FED}"/>
              </a:ext>
            </a:extLst>
          </p:cNvPr>
          <p:cNvPicPr>
            <a:picLocks noChangeAspect="1"/>
          </p:cNvPicPr>
          <p:nvPr/>
        </p:nvPicPr>
        <p:blipFill>
          <a:blip r:embed="rId3"/>
          <a:stretch>
            <a:fillRect/>
          </a:stretch>
        </p:blipFill>
        <p:spPr>
          <a:xfrm>
            <a:off x="0" y="5899150"/>
            <a:ext cx="1047750" cy="914400"/>
          </a:xfrm>
          <a:prstGeom prst="rect">
            <a:avLst/>
          </a:prstGeom>
        </p:spPr>
      </p:pic>
      <p:pic>
        <p:nvPicPr>
          <p:cNvPr id="8" name="Picture 7">
            <a:extLst>
              <a:ext uri="{FF2B5EF4-FFF2-40B4-BE49-F238E27FC236}">
                <a16:creationId xmlns:a16="http://schemas.microsoft.com/office/drawing/2014/main" id="{F35F71D8-05A7-3D18-87E6-2DBA7558E0FF}"/>
              </a:ext>
            </a:extLst>
          </p:cNvPr>
          <p:cNvPicPr>
            <a:picLocks noChangeAspect="1"/>
          </p:cNvPicPr>
          <p:nvPr/>
        </p:nvPicPr>
        <p:blipFill>
          <a:blip r:embed="rId4"/>
          <a:stretch>
            <a:fillRect/>
          </a:stretch>
        </p:blipFill>
        <p:spPr>
          <a:xfrm>
            <a:off x="10010775" y="12523"/>
            <a:ext cx="2181225" cy="952500"/>
          </a:xfrm>
          <a:prstGeom prst="rect">
            <a:avLst/>
          </a:prstGeom>
        </p:spPr>
      </p:pic>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375325" y="490377"/>
            <a:ext cx="2328964" cy="576700"/>
          </a:xfrm>
        </p:spPr>
        <p:txBody>
          <a:bodyPr anchor="ctr">
            <a:normAutofit fontScale="90000"/>
          </a:bodyPr>
          <a:lstStyle/>
          <a:p>
            <a:r>
              <a:rPr lang="en-US" b="1" dirty="0">
                <a:latin typeface="Amasis MT Pro Black" panose="02040A04050005020304" pitchFamily="18" charset="0"/>
              </a:rPr>
              <a:t>Overview</a:t>
            </a:r>
            <a:br>
              <a:rPr lang="en-US" dirty="0"/>
            </a:br>
            <a:endParaRPr lang="en-US" dirty="0"/>
          </a:p>
        </p:txBody>
      </p:sp>
      <p:sp>
        <p:nvSpPr>
          <p:cNvPr id="25" name="Text Placeholder 2">
            <a:extLst>
              <a:ext uri="{FF2B5EF4-FFF2-40B4-BE49-F238E27FC236}">
                <a16:creationId xmlns:a16="http://schemas.microsoft.com/office/drawing/2014/main" id="{B4210879-C28E-896A-005B-62052522E960}"/>
              </a:ext>
            </a:extLst>
          </p:cNvPr>
          <p:cNvSpPr>
            <a:spLocks noGrp="1"/>
          </p:cNvSpPr>
          <p:nvPr>
            <p:ph type="body" idx="1"/>
          </p:nvPr>
        </p:nvSpPr>
        <p:spPr>
          <a:xfrm>
            <a:off x="7428999" y="3206708"/>
            <a:ext cx="4215009" cy="3149641"/>
          </a:xfrm>
        </p:spPr>
        <p:txBody>
          <a:bodyPr/>
          <a:lstStyle/>
          <a:p>
            <a:pPr marL="342900" indent="-342900">
              <a:buFont typeface="Courier New" panose="02070309020205020404" pitchFamily="49" charset="0"/>
              <a:buChar char="o"/>
            </a:pPr>
            <a:r>
              <a:rPr lang="en-US" dirty="0"/>
              <a:t>Python (Pandas, </a:t>
            </a:r>
            <a:r>
              <a:rPr lang="en-US" dirty="0" err="1"/>
              <a:t>SpaCy</a:t>
            </a:r>
            <a:r>
              <a:rPr lang="en-US" dirty="0"/>
              <a:t>) for EDA and preprocessing.</a:t>
            </a:r>
          </a:p>
          <a:p>
            <a:pPr marL="342900" indent="-342900">
              <a:buFont typeface="Courier New" panose="02070309020205020404" pitchFamily="49" charset="0"/>
              <a:buChar char="o"/>
            </a:pPr>
            <a:r>
              <a:rPr lang="en-US" dirty="0"/>
              <a:t>Machine Learning (Naive bayes, SVM and Random Forest).</a:t>
            </a:r>
          </a:p>
          <a:p>
            <a:pPr marL="342900" indent="-342900">
              <a:buFont typeface="Courier New" panose="02070309020205020404" pitchFamily="49" charset="0"/>
              <a:buChar char="o"/>
            </a:pPr>
            <a:r>
              <a:rPr lang="en-US" dirty="0"/>
              <a:t>NLP (VADER, </a:t>
            </a:r>
            <a:r>
              <a:rPr lang="en-US" dirty="0" err="1"/>
              <a:t>RoBERTa</a:t>
            </a:r>
            <a:r>
              <a:rPr lang="en-US" dirty="0"/>
              <a:t> and BERT)</a:t>
            </a:r>
          </a:p>
          <a:p>
            <a:pPr marL="342900" indent="-342900">
              <a:buFont typeface="Courier New" panose="02070309020205020404" pitchFamily="49" charset="0"/>
              <a:buChar char="o"/>
            </a:pPr>
            <a:r>
              <a:rPr lang="en-US" dirty="0"/>
              <a:t>Azure AI for deployment and scaling.</a:t>
            </a:r>
          </a:p>
        </p:txBody>
      </p:sp>
      <p:pic>
        <p:nvPicPr>
          <p:cNvPr id="8" name="Picture 7" descr="A diagram of a model&#10;&#10;Description automatically generated">
            <a:extLst>
              <a:ext uri="{FF2B5EF4-FFF2-40B4-BE49-F238E27FC236}">
                <a16:creationId xmlns:a16="http://schemas.microsoft.com/office/drawing/2014/main" id="{9CCC2BC1-4B9F-FDCC-7486-7E7DB4075495}"/>
              </a:ext>
            </a:extLst>
          </p:cNvPr>
          <p:cNvPicPr>
            <a:picLocks noChangeAspect="1"/>
          </p:cNvPicPr>
          <p:nvPr/>
        </p:nvPicPr>
        <p:blipFill>
          <a:blip r:embed="rId2"/>
          <a:stretch>
            <a:fillRect/>
          </a:stretch>
        </p:blipFill>
        <p:spPr>
          <a:xfrm>
            <a:off x="375325" y="3428999"/>
            <a:ext cx="6190845" cy="2413664"/>
          </a:xfrm>
          <a:prstGeom prst="rect">
            <a:avLst/>
          </a:prstGeom>
          <a:noFill/>
        </p:spPr>
      </p:pic>
      <p:sp>
        <p:nvSpPr>
          <p:cNvPr id="27" name="Text Placeholder 4">
            <a:extLst>
              <a:ext uri="{FF2B5EF4-FFF2-40B4-BE49-F238E27FC236}">
                <a16:creationId xmlns:a16="http://schemas.microsoft.com/office/drawing/2014/main" id="{76452811-9B81-2D5C-88E8-42E32C936782}"/>
              </a:ext>
            </a:extLst>
          </p:cNvPr>
          <p:cNvSpPr>
            <a:spLocks noGrp="1"/>
          </p:cNvSpPr>
          <p:nvPr>
            <p:ph type="body" sz="quarter" idx="3"/>
          </p:nvPr>
        </p:nvSpPr>
        <p:spPr>
          <a:xfrm>
            <a:off x="7133197" y="2660446"/>
            <a:ext cx="3776636" cy="469501"/>
          </a:xfrm>
        </p:spPr>
        <p:txBody>
          <a:bodyPr/>
          <a:lstStyle/>
          <a:p>
            <a:r>
              <a:rPr lang="en-US" b="1" i="1" u="sng" dirty="0"/>
              <a:t>Key technologies: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sz="quarter" idx="4"/>
          </p:nvPr>
        </p:nvSpPr>
        <p:spPr>
          <a:xfrm>
            <a:off x="237986" y="1047204"/>
            <a:ext cx="4061640" cy="2381795"/>
          </a:xfrm>
        </p:spPr>
        <p:txBody>
          <a:bodyPr>
            <a:normAutofit/>
          </a:bodyPr>
          <a:lstStyle/>
          <a:p>
            <a:pPr marL="285750" indent="-285750">
              <a:lnSpc>
                <a:spcPct val="90000"/>
              </a:lnSpc>
              <a:buFont typeface="Wingdings" panose="05000000000000000000" pitchFamily="2" charset="2"/>
              <a:buChar char="Ø"/>
            </a:pPr>
            <a:r>
              <a:rPr lang="en-US" dirty="0"/>
              <a:t>Intel Review Analyzer is a powerful tool designed to help businesses understand customer sentiments through automated analysis of reviews. </a:t>
            </a:r>
          </a:p>
          <a:p>
            <a:pPr marL="285750" indent="-285750">
              <a:lnSpc>
                <a:spcPct val="90000"/>
              </a:lnSpc>
              <a:buFont typeface="Wingdings" panose="05000000000000000000" pitchFamily="2" charset="2"/>
              <a:buChar char="Ø"/>
            </a:pPr>
            <a:r>
              <a:rPr lang="en-US" dirty="0"/>
              <a:t>This project leverages state-of-the-art NLP techniques to classify reviews, highlight key sentiments, generate word clouds, and visualize trends over time. It works for both amazon and </a:t>
            </a:r>
            <a:r>
              <a:rPr lang="en-US" dirty="0" err="1"/>
              <a:t>flipkart</a:t>
            </a:r>
            <a:r>
              <a:rPr lang="en-US" dirty="0"/>
              <a:t>.</a:t>
            </a:r>
          </a:p>
        </p:txBody>
      </p:sp>
      <p:sp>
        <p:nvSpPr>
          <p:cNvPr id="29" name="Slide Number Placeholder 8">
            <a:extLst>
              <a:ext uri="{FF2B5EF4-FFF2-40B4-BE49-F238E27FC236}">
                <a16:creationId xmlns:a16="http://schemas.microsoft.com/office/drawing/2014/main" id="{DD11EE26-7220-EFCB-9330-859AF8488214}"/>
              </a:ext>
            </a:extLst>
          </p:cNvPr>
          <p:cNvSpPr>
            <a:spLocks noGrp="1"/>
          </p:cNvSpPr>
          <p:nvPr>
            <p:ph type="sldNum" sz="quarter" idx="12"/>
          </p:nvPr>
        </p:nvSpPr>
        <p:spPr>
          <a:xfrm>
            <a:off x="8610600" y="6356350"/>
            <a:ext cx="2743200" cy="365125"/>
          </a:xfrm>
        </p:spPr>
        <p:txBody>
          <a:bodyPr/>
          <a:lstStyle/>
          <a:p>
            <a:pPr>
              <a:spcAft>
                <a:spcPts val="600"/>
              </a:spcAft>
            </a:pPr>
            <a:fld id="{B5CEABB6-07DC-46E8-9B57-56EC44A396E5}" type="slidenum">
              <a:rPr lang="en-US" smtClean="0"/>
              <a:pPr>
                <a:spcAft>
                  <a:spcPts val="600"/>
                </a:spcAft>
              </a:pPr>
              <a:t>3</a:t>
            </a:fld>
            <a:endParaRPr lang="en-US"/>
          </a:p>
        </p:txBody>
      </p:sp>
      <p:sp>
        <p:nvSpPr>
          <p:cNvPr id="4" name="Footer Placeholder 3">
            <a:extLst>
              <a:ext uri="{FF2B5EF4-FFF2-40B4-BE49-F238E27FC236}">
                <a16:creationId xmlns:a16="http://schemas.microsoft.com/office/drawing/2014/main" id="{C33350D4-8302-A587-3DCB-F7689F3EF2F0}"/>
              </a:ext>
            </a:extLst>
          </p:cNvPr>
          <p:cNvSpPr>
            <a:spLocks noGrp="1"/>
          </p:cNvSpPr>
          <p:nvPr>
            <p:ph type="ftr" sz="quarter" idx="11"/>
          </p:nvPr>
        </p:nvSpPr>
        <p:spPr/>
        <p:txBody>
          <a:bodyPr/>
          <a:lstStyle/>
          <a:p>
            <a:endParaRPr lang="en-US" dirty="0"/>
          </a:p>
        </p:txBody>
      </p:sp>
      <p:pic>
        <p:nvPicPr>
          <p:cNvPr id="6" name="Picture 5">
            <a:extLst>
              <a:ext uri="{FF2B5EF4-FFF2-40B4-BE49-F238E27FC236}">
                <a16:creationId xmlns:a16="http://schemas.microsoft.com/office/drawing/2014/main" id="{17DD02F9-795C-7D34-1A6E-3EFB279F7B00}"/>
              </a:ext>
            </a:extLst>
          </p:cNvPr>
          <p:cNvPicPr>
            <a:picLocks noChangeAspect="1"/>
          </p:cNvPicPr>
          <p:nvPr/>
        </p:nvPicPr>
        <p:blipFill>
          <a:blip r:embed="rId3"/>
          <a:stretch>
            <a:fillRect/>
          </a:stretch>
        </p:blipFill>
        <p:spPr>
          <a:xfrm>
            <a:off x="9982200" y="14127"/>
            <a:ext cx="2181225" cy="952500"/>
          </a:xfrm>
          <a:prstGeom prst="rect">
            <a:avLst/>
          </a:prstGeom>
        </p:spPr>
      </p:pic>
      <p:pic>
        <p:nvPicPr>
          <p:cNvPr id="9" name="Picture 8">
            <a:extLst>
              <a:ext uri="{FF2B5EF4-FFF2-40B4-BE49-F238E27FC236}">
                <a16:creationId xmlns:a16="http://schemas.microsoft.com/office/drawing/2014/main" id="{F6F43214-944E-4BC0-9BF4-B09CE88520B7}"/>
              </a:ext>
            </a:extLst>
          </p:cNvPr>
          <p:cNvPicPr>
            <a:picLocks noChangeAspect="1"/>
          </p:cNvPicPr>
          <p:nvPr/>
        </p:nvPicPr>
        <p:blipFill>
          <a:blip r:embed="rId4"/>
          <a:stretch>
            <a:fillRect/>
          </a:stretch>
        </p:blipFill>
        <p:spPr>
          <a:xfrm>
            <a:off x="24117" y="5910423"/>
            <a:ext cx="1047750" cy="914400"/>
          </a:xfrm>
          <a:prstGeom prst="rect">
            <a:avLst/>
          </a:prstGeom>
        </p:spPr>
      </p:pic>
    </p:spTree>
    <p:extLst>
      <p:ext uri="{BB962C8B-B14F-4D97-AF65-F5344CB8AC3E}">
        <p14:creationId xmlns:p14="http://schemas.microsoft.com/office/powerpoint/2010/main" val="2243494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9D9258B-84A8-041C-95BA-CABEAF229874}"/>
              </a:ext>
            </a:extLst>
          </p:cNvPr>
          <p:cNvSpPr>
            <a:spLocks noGrp="1"/>
          </p:cNvSpPr>
          <p:nvPr>
            <p:ph type="sldNum" sz="quarter" idx="12"/>
          </p:nvPr>
        </p:nvSpPr>
        <p:spPr/>
        <p:txBody>
          <a:bodyPr/>
          <a:lstStyle/>
          <a:p>
            <a:fld id="{B5CEABB6-07DC-46E8-9B57-56EC44A396E5}" type="slidenum">
              <a:rPr lang="en-US" smtClean="0"/>
              <a:t>30</a:t>
            </a:fld>
            <a:endParaRPr lang="en-US" dirty="0"/>
          </a:p>
        </p:txBody>
      </p:sp>
      <p:sp>
        <p:nvSpPr>
          <p:cNvPr id="8" name="TextBox 7">
            <a:extLst>
              <a:ext uri="{FF2B5EF4-FFF2-40B4-BE49-F238E27FC236}">
                <a16:creationId xmlns:a16="http://schemas.microsoft.com/office/drawing/2014/main" id="{E56187AC-28BA-A6FE-6F6E-066999964AB7}"/>
              </a:ext>
            </a:extLst>
          </p:cNvPr>
          <p:cNvSpPr txBox="1"/>
          <p:nvPr/>
        </p:nvSpPr>
        <p:spPr>
          <a:xfrm>
            <a:off x="600357" y="435832"/>
            <a:ext cx="7876973" cy="1569660"/>
          </a:xfrm>
          <a:prstGeom prst="rect">
            <a:avLst/>
          </a:prstGeom>
          <a:noFill/>
        </p:spPr>
        <p:txBody>
          <a:bodyPr wrap="square">
            <a:spAutoFit/>
          </a:bodyPr>
          <a:lstStyle/>
          <a:p>
            <a:r>
              <a:rPr lang="en-US" sz="2400" b="1" dirty="0"/>
              <a:t>Dataset Preparation</a:t>
            </a:r>
          </a:p>
          <a:p>
            <a:r>
              <a:rPr lang="en-US" dirty="0"/>
              <a:t>Rating Categorization: Star ratings are mapped into three sentiment categories—Positive (4-5), Neutral (3), and Negative (1-2).</a:t>
            </a:r>
          </a:p>
          <a:p>
            <a:r>
              <a:rPr lang="en-US" dirty="0"/>
              <a:t>Label Encoding: The sentiment labels (Positive, Neutral, Negative) are converted into numerical format using label encoding for model training.</a:t>
            </a:r>
          </a:p>
        </p:txBody>
      </p:sp>
      <p:pic>
        <p:nvPicPr>
          <p:cNvPr id="10" name="Picture 9" descr="A screenshot of a computer&#10;&#10;Description automatically generated">
            <a:extLst>
              <a:ext uri="{FF2B5EF4-FFF2-40B4-BE49-F238E27FC236}">
                <a16:creationId xmlns:a16="http://schemas.microsoft.com/office/drawing/2014/main" id="{C2F60143-B880-3856-6B03-9D5621C81EF4}"/>
              </a:ext>
            </a:extLst>
          </p:cNvPr>
          <p:cNvPicPr>
            <a:picLocks noChangeAspect="1"/>
          </p:cNvPicPr>
          <p:nvPr/>
        </p:nvPicPr>
        <p:blipFill>
          <a:blip r:embed="rId2"/>
          <a:stretch>
            <a:fillRect/>
          </a:stretch>
        </p:blipFill>
        <p:spPr>
          <a:xfrm>
            <a:off x="1145280" y="2253623"/>
            <a:ext cx="3543458" cy="1802812"/>
          </a:xfrm>
          <a:prstGeom prst="rect">
            <a:avLst/>
          </a:prstGeom>
        </p:spPr>
      </p:pic>
      <p:sp>
        <p:nvSpPr>
          <p:cNvPr id="12" name="TextBox 11">
            <a:extLst>
              <a:ext uri="{FF2B5EF4-FFF2-40B4-BE49-F238E27FC236}">
                <a16:creationId xmlns:a16="http://schemas.microsoft.com/office/drawing/2014/main" id="{1D4D0E9D-20CE-AF38-763A-E96D082320E3}"/>
              </a:ext>
            </a:extLst>
          </p:cNvPr>
          <p:cNvSpPr txBox="1"/>
          <p:nvPr/>
        </p:nvSpPr>
        <p:spPr>
          <a:xfrm>
            <a:off x="600357" y="4304566"/>
            <a:ext cx="6179822" cy="1477328"/>
          </a:xfrm>
          <a:prstGeom prst="rect">
            <a:avLst/>
          </a:prstGeom>
          <a:noFill/>
        </p:spPr>
        <p:txBody>
          <a:bodyPr wrap="square">
            <a:spAutoFit/>
          </a:bodyPr>
          <a:lstStyle/>
          <a:p>
            <a:r>
              <a:rPr lang="en-US" dirty="0"/>
              <a:t>- Custom Dataset Class: A </a:t>
            </a:r>
            <a:r>
              <a:rPr lang="en-US" dirty="0" err="1"/>
              <a:t>PyTorch</a:t>
            </a:r>
            <a:r>
              <a:rPr lang="en-US" dirty="0"/>
              <a:t> Dataset is created to handle tokenization and label encoding for each review.</a:t>
            </a:r>
          </a:p>
          <a:p>
            <a:r>
              <a:rPr lang="en-US" dirty="0"/>
              <a:t>- The BERT tokenizer processes each review, ensuring the input fits within BERT’s required format (token IDs, attention masks).</a:t>
            </a:r>
          </a:p>
        </p:txBody>
      </p:sp>
      <p:pic>
        <p:nvPicPr>
          <p:cNvPr id="14" name="Picture 13" descr="A computer screen with text&#10;&#10;Description automatically generated">
            <a:extLst>
              <a:ext uri="{FF2B5EF4-FFF2-40B4-BE49-F238E27FC236}">
                <a16:creationId xmlns:a16="http://schemas.microsoft.com/office/drawing/2014/main" id="{E6BD1588-22E9-4E20-D243-913BE31F2983}"/>
              </a:ext>
            </a:extLst>
          </p:cNvPr>
          <p:cNvPicPr>
            <a:picLocks noChangeAspect="1"/>
          </p:cNvPicPr>
          <p:nvPr/>
        </p:nvPicPr>
        <p:blipFill>
          <a:blip r:embed="rId3"/>
          <a:stretch>
            <a:fillRect/>
          </a:stretch>
        </p:blipFill>
        <p:spPr>
          <a:xfrm>
            <a:off x="6908840" y="4723162"/>
            <a:ext cx="4535714" cy="841059"/>
          </a:xfrm>
          <a:prstGeom prst="rect">
            <a:avLst/>
          </a:prstGeom>
        </p:spPr>
      </p:pic>
      <p:sp>
        <p:nvSpPr>
          <p:cNvPr id="2" name="Footer Placeholder 1">
            <a:extLst>
              <a:ext uri="{FF2B5EF4-FFF2-40B4-BE49-F238E27FC236}">
                <a16:creationId xmlns:a16="http://schemas.microsoft.com/office/drawing/2014/main" id="{4EA321BF-B571-E7DB-33FC-EF797BF1EBA1}"/>
              </a:ext>
            </a:extLst>
          </p:cNvPr>
          <p:cNvSpPr>
            <a:spLocks noGrp="1"/>
          </p:cNvSpPr>
          <p:nvPr>
            <p:ph type="ftr" sz="quarter" idx="11"/>
          </p:nvPr>
        </p:nvSpPr>
        <p:spPr/>
        <p:txBody>
          <a:bodyPr/>
          <a:lstStyle/>
          <a:p>
            <a:endParaRPr lang="en-US" dirty="0"/>
          </a:p>
        </p:txBody>
      </p:sp>
      <p:pic>
        <p:nvPicPr>
          <p:cNvPr id="4" name="Picture 3">
            <a:extLst>
              <a:ext uri="{FF2B5EF4-FFF2-40B4-BE49-F238E27FC236}">
                <a16:creationId xmlns:a16="http://schemas.microsoft.com/office/drawing/2014/main" id="{C3191C40-A316-D504-F5DE-E8BC36E794E5}"/>
              </a:ext>
            </a:extLst>
          </p:cNvPr>
          <p:cNvPicPr>
            <a:picLocks noChangeAspect="1"/>
          </p:cNvPicPr>
          <p:nvPr/>
        </p:nvPicPr>
        <p:blipFill>
          <a:blip r:embed="rId4"/>
          <a:stretch>
            <a:fillRect/>
          </a:stretch>
        </p:blipFill>
        <p:spPr>
          <a:xfrm>
            <a:off x="0" y="5899150"/>
            <a:ext cx="1047750" cy="914400"/>
          </a:xfrm>
          <a:prstGeom prst="rect">
            <a:avLst/>
          </a:prstGeom>
        </p:spPr>
      </p:pic>
      <p:pic>
        <p:nvPicPr>
          <p:cNvPr id="7" name="Picture 6">
            <a:extLst>
              <a:ext uri="{FF2B5EF4-FFF2-40B4-BE49-F238E27FC236}">
                <a16:creationId xmlns:a16="http://schemas.microsoft.com/office/drawing/2014/main" id="{978963D7-F8DC-B23F-D534-EDF8B0159DCC}"/>
              </a:ext>
            </a:extLst>
          </p:cNvPr>
          <p:cNvPicPr>
            <a:picLocks noChangeAspect="1"/>
          </p:cNvPicPr>
          <p:nvPr/>
        </p:nvPicPr>
        <p:blipFill>
          <a:blip r:embed="rId5"/>
          <a:stretch>
            <a:fillRect/>
          </a:stretch>
        </p:blipFill>
        <p:spPr>
          <a:xfrm>
            <a:off x="10010775" y="-40418"/>
            <a:ext cx="2181225" cy="952500"/>
          </a:xfrm>
          <a:prstGeom prst="rect">
            <a:avLst/>
          </a:prstGeom>
        </p:spPr>
      </p:pic>
    </p:spTree>
    <p:extLst>
      <p:ext uri="{BB962C8B-B14F-4D97-AF65-F5344CB8AC3E}">
        <p14:creationId xmlns:p14="http://schemas.microsoft.com/office/powerpoint/2010/main" val="3531773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1BD8E9-CB84-1AEB-89C1-28490A276AEA}"/>
              </a:ext>
            </a:extLst>
          </p:cNvPr>
          <p:cNvSpPr txBox="1"/>
          <p:nvPr/>
        </p:nvSpPr>
        <p:spPr>
          <a:xfrm>
            <a:off x="838200" y="365126"/>
            <a:ext cx="7012021" cy="763284"/>
          </a:xfrm>
          <a:prstGeom prst="rect">
            <a:avLst/>
          </a:prstGeom>
        </p:spPr>
        <p:txBody>
          <a:bodyPr vert="horz" lIns="91440" tIns="45720" rIns="91440" bIns="45720" rtlCol="0" anchor="ctr">
            <a:normAutofit fontScale="70000" lnSpcReduction="20000"/>
          </a:bodyPr>
          <a:lstStyle/>
          <a:p>
            <a:pPr>
              <a:spcBef>
                <a:spcPct val="0"/>
              </a:spcBef>
              <a:spcAft>
                <a:spcPts val="600"/>
              </a:spcAft>
            </a:pPr>
            <a:r>
              <a:rPr lang="en-US" sz="3600" b="1" kern="1200" cap="all" spc="150" baseline="0" dirty="0">
                <a:solidFill>
                  <a:schemeClr val="tx1">
                    <a:lumMod val="75000"/>
                    <a:lumOff val="25000"/>
                  </a:schemeClr>
                </a:solidFill>
              </a:rPr>
              <a:t>BERT Model and Training Configuration</a:t>
            </a:r>
          </a:p>
        </p:txBody>
      </p:sp>
      <p:sp>
        <p:nvSpPr>
          <p:cNvPr id="8" name="TextBox 7">
            <a:extLst>
              <a:ext uri="{FF2B5EF4-FFF2-40B4-BE49-F238E27FC236}">
                <a16:creationId xmlns:a16="http://schemas.microsoft.com/office/drawing/2014/main" id="{12746C0C-0098-10DD-7934-FD5FC5F1C57C}"/>
              </a:ext>
            </a:extLst>
          </p:cNvPr>
          <p:cNvSpPr txBox="1"/>
          <p:nvPr/>
        </p:nvSpPr>
        <p:spPr>
          <a:xfrm>
            <a:off x="1412421" y="1128410"/>
            <a:ext cx="5067300" cy="4352544"/>
          </a:xfrm>
          <a:prstGeom prst="rect">
            <a:avLst/>
          </a:prstGeom>
        </p:spPr>
        <p:txBody>
          <a:bodyPr anchor="t">
            <a:normAutofit/>
          </a:bodyPr>
          <a:lstStyle/>
          <a:p>
            <a:pPr>
              <a:lnSpc>
                <a:spcPct val="90000"/>
              </a:lnSpc>
              <a:spcAft>
                <a:spcPts val="600"/>
              </a:spcAft>
            </a:pPr>
            <a:r>
              <a:rPr lang="en-US" sz="2400" kern="1200" dirty="0">
                <a:solidFill>
                  <a:schemeClr val="tx1">
                    <a:lumMod val="75000"/>
                    <a:lumOff val="25000"/>
                  </a:schemeClr>
                </a:solidFill>
              </a:rPr>
              <a:t>Model Used: </a:t>
            </a:r>
            <a:r>
              <a:rPr lang="en-US" sz="2400" kern="1200" dirty="0" err="1">
                <a:solidFill>
                  <a:schemeClr val="tx1">
                    <a:lumMod val="75000"/>
                    <a:lumOff val="25000"/>
                  </a:schemeClr>
                </a:solidFill>
                <a:highlight>
                  <a:srgbClr val="C0C0C0"/>
                </a:highlight>
              </a:rPr>
              <a:t>BertForSequenceClassification</a:t>
            </a:r>
            <a:r>
              <a:rPr lang="en-US" sz="2400" kern="1200" dirty="0">
                <a:solidFill>
                  <a:schemeClr val="tx1">
                    <a:lumMod val="75000"/>
                    <a:lumOff val="25000"/>
                  </a:schemeClr>
                </a:solidFill>
              </a:rPr>
              <a:t>, which is fine-tuned for sentiment analysis with 3 output labels (Positive, Neutral, Negative).</a:t>
            </a:r>
          </a:p>
          <a:p>
            <a:pPr>
              <a:lnSpc>
                <a:spcPct val="90000"/>
              </a:lnSpc>
              <a:spcAft>
                <a:spcPts val="600"/>
              </a:spcAft>
            </a:pPr>
            <a:endParaRPr lang="en-US" sz="2400" kern="1200" dirty="0">
              <a:solidFill>
                <a:schemeClr val="tx1">
                  <a:lumMod val="75000"/>
                  <a:lumOff val="25000"/>
                </a:schemeClr>
              </a:solidFill>
            </a:endParaRPr>
          </a:p>
          <a:p>
            <a:pPr>
              <a:lnSpc>
                <a:spcPct val="90000"/>
              </a:lnSpc>
              <a:spcAft>
                <a:spcPts val="600"/>
              </a:spcAft>
            </a:pPr>
            <a:r>
              <a:rPr lang="en-US" sz="2400" kern="1200" dirty="0">
                <a:solidFill>
                  <a:schemeClr val="tx1">
                    <a:lumMod val="75000"/>
                    <a:lumOff val="25000"/>
                  </a:schemeClr>
                </a:solidFill>
              </a:rPr>
              <a:t>Batch size: 16</a:t>
            </a:r>
          </a:p>
          <a:p>
            <a:pPr>
              <a:lnSpc>
                <a:spcPct val="90000"/>
              </a:lnSpc>
              <a:spcAft>
                <a:spcPts val="600"/>
              </a:spcAft>
            </a:pPr>
            <a:r>
              <a:rPr lang="en-US" sz="2400" kern="1200" dirty="0">
                <a:solidFill>
                  <a:schemeClr val="tx1">
                    <a:lumMod val="75000"/>
                    <a:lumOff val="25000"/>
                  </a:schemeClr>
                </a:solidFill>
              </a:rPr>
              <a:t>Epochs: 5</a:t>
            </a:r>
          </a:p>
          <a:p>
            <a:pPr>
              <a:lnSpc>
                <a:spcPct val="90000"/>
              </a:lnSpc>
              <a:spcAft>
                <a:spcPts val="600"/>
              </a:spcAft>
            </a:pPr>
            <a:r>
              <a:rPr lang="en-US" sz="2400" kern="1200" dirty="0">
                <a:solidFill>
                  <a:schemeClr val="tx1">
                    <a:lumMod val="75000"/>
                    <a:lumOff val="25000"/>
                  </a:schemeClr>
                </a:solidFill>
              </a:rPr>
              <a:t>Warmup steps: 500 (gradual learning rate increase)</a:t>
            </a:r>
          </a:p>
        </p:txBody>
      </p:sp>
      <p:pic>
        <p:nvPicPr>
          <p:cNvPr id="12" name="Picture 11" descr="A screenshot of a graph&#10;&#10;Description automatically generated">
            <a:extLst>
              <a:ext uri="{FF2B5EF4-FFF2-40B4-BE49-F238E27FC236}">
                <a16:creationId xmlns:a16="http://schemas.microsoft.com/office/drawing/2014/main" id="{0949CED5-E414-D4EE-4634-E8515AA182FC}"/>
              </a:ext>
            </a:extLst>
          </p:cNvPr>
          <p:cNvPicPr>
            <a:picLocks noChangeAspect="1"/>
          </p:cNvPicPr>
          <p:nvPr/>
        </p:nvPicPr>
        <p:blipFill>
          <a:blip r:embed="rId2"/>
          <a:stretch>
            <a:fillRect/>
          </a:stretch>
        </p:blipFill>
        <p:spPr>
          <a:xfrm>
            <a:off x="6257317" y="1822384"/>
            <a:ext cx="5067300" cy="1824227"/>
          </a:xfrm>
          <a:prstGeom prst="rect">
            <a:avLst/>
          </a:prstGeom>
          <a:noFill/>
        </p:spPr>
      </p:pic>
      <p:sp>
        <p:nvSpPr>
          <p:cNvPr id="5" name="Footer Placeholder 4">
            <a:extLst>
              <a:ext uri="{FF2B5EF4-FFF2-40B4-BE49-F238E27FC236}">
                <a16:creationId xmlns:a16="http://schemas.microsoft.com/office/drawing/2014/main" id="{63F9AC38-177B-FA44-99EE-D14C8949F8E6}"/>
              </a:ext>
            </a:extLst>
          </p:cNvPr>
          <p:cNvSpPr>
            <a:spLocks noGrp="1"/>
          </p:cNvSpPr>
          <p:nvPr>
            <p:ph type="ftr" sz="quarter" idx="4294967295"/>
          </p:nvPr>
        </p:nvSpPr>
        <p:spPr>
          <a:xfrm>
            <a:off x="6479721" y="6356350"/>
            <a:ext cx="2661557" cy="365125"/>
          </a:xfrm>
        </p:spPr>
        <p:txBody>
          <a:bodyPr/>
          <a:lstStyle/>
          <a:p>
            <a:pPr>
              <a:spcAft>
                <a:spcPts val="600"/>
              </a:spcAft>
            </a:pPr>
            <a:endParaRPr lang="en-US"/>
          </a:p>
        </p:txBody>
      </p:sp>
      <p:sp>
        <p:nvSpPr>
          <p:cNvPr id="6" name="Slide Number Placeholder 5" hidden="1">
            <a:extLst>
              <a:ext uri="{FF2B5EF4-FFF2-40B4-BE49-F238E27FC236}">
                <a16:creationId xmlns:a16="http://schemas.microsoft.com/office/drawing/2014/main" id="{69224C62-3E71-F65F-B17A-3EB292E879E6}"/>
              </a:ext>
            </a:extLst>
          </p:cNvPr>
          <p:cNvSpPr>
            <a:spLocks noGrp="1"/>
          </p:cNvSpPr>
          <p:nvPr>
            <p:ph type="sldNum" sz="quarter" idx="4294967295"/>
          </p:nvPr>
        </p:nvSpPr>
        <p:spPr>
          <a:xfrm>
            <a:off x="9579428" y="6356350"/>
            <a:ext cx="1774371" cy="365125"/>
          </a:xfrm>
        </p:spPr>
        <p:txBody>
          <a:bodyPr/>
          <a:lstStyle/>
          <a:p>
            <a:pPr>
              <a:spcAft>
                <a:spcPts val="600"/>
              </a:spcAft>
            </a:pPr>
            <a:fld id="{B5CEABB6-07DC-46E8-9B57-56EC44A396E5}" type="slidenum">
              <a:rPr lang="en-US" smtClean="0"/>
              <a:pPr>
                <a:spcAft>
                  <a:spcPts val="600"/>
                </a:spcAft>
              </a:pPr>
              <a:t>31</a:t>
            </a:fld>
            <a:endParaRPr lang="en-US"/>
          </a:p>
        </p:txBody>
      </p:sp>
      <p:pic>
        <p:nvPicPr>
          <p:cNvPr id="3" name="Picture 2">
            <a:extLst>
              <a:ext uri="{FF2B5EF4-FFF2-40B4-BE49-F238E27FC236}">
                <a16:creationId xmlns:a16="http://schemas.microsoft.com/office/drawing/2014/main" id="{3EEDBFA3-9E11-0A22-2807-48F26AA4376B}"/>
              </a:ext>
            </a:extLst>
          </p:cNvPr>
          <p:cNvPicPr>
            <a:picLocks noChangeAspect="1"/>
          </p:cNvPicPr>
          <p:nvPr/>
        </p:nvPicPr>
        <p:blipFill>
          <a:blip r:embed="rId3"/>
          <a:stretch>
            <a:fillRect/>
          </a:stretch>
        </p:blipFill>
        <p:spPr>
          <a:xfrm>
            <a:off x="0" y="5943600"/>
            <a:ext cx="1047750" cy="914400"/>
          </a:xfrm>
          <a:prstGeom prst="rect">
            <a:avLst/>
          </a:prstGeom>
        </p:spPr>
      </p:pic>
      <p:pic>
        <p:nvPicPr>
          <p:cNvPr id="9" name="Picture 8">
            <a:extLst>
              <a:ext uri="{FF2B5EF4-FFF2-40B4-BE49-F238E27FC236}">
                <a16:creationId xmlns:a16="http://schemas.microsoft.com/office/drawing/2014/main" id="{34B55643-D2CC-091D-E69D-5F4D5EE2FECA}"/>
              </a:ext>
            </a:extLst>
          </p:cNvPr>
          <p:cNvPicPr>
            <a:picLocks noChangeAspect="1"/>
          </p:cNvPicPr>
          <p:nvPr/>
        </p:nvPicPr>
        <p:blipFill>
          <a:blip r:embed="rId4"/>
          <a:stretch>
            <a:fillRect/>
          </a:stretch>
        </p:blipFill>
        <p:spPr>
          <a:xfrm>
            <a:off x="10031639" y="-10886"/>
            <a:ext cx="2181225" cy="952500"/>
          </a:xfrm>
          <a:prstGeom prst="rect">
            <a:avLst/>
          </a:prstGeom>
        </p:spPr>
      </p:pic>
    </p:spTree>
    <p:extLst>
      <p:ext uri="{BB962C8B-B14F-4D97-AF65-F5344CB8AC3E}">
        <p14:creationId xmlns:p14="http://schemas.microsoft.com/office/powerpoint/2010/main" val="551779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C80878F-3836-9A47-1EAB-07642EAD94DB}"/>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spcBef>
                <a:spcPct val="0"/>
              </a:spcBef>
              <a:spcAft>
                <a:spcPts val="600"/>
              </a:spcAft>
            </a:pPr>
            <a:r>
              <a:rPr lang="en-US" sz="3600" b="1" kern="1200" cap="all" spc="150" baseline="0" dirty="0">
                <a:solidFill>
                  <a:schemeClr val="tx1">
                    <a:lumMod val="75000"/>
                    <a:lumOff val="25000"/>
                  </a:schemeClr>
                </a:solidFill>
              </a:rPr>
              <a:t>BERT Model Evaluation</a:t>
            </a:r>
          </a:p>
        </p:txBody>
      </p:sp>
      <p:sp>
        <p:nvSpPr>
          <p:cNvPr id="8" name="TextBox 7">
            <a:extLst>
              <a:ext uri="{FF2B5EF4-FFF2-40B4-BE49-F238E27FC236}">
                <a16:creationId xmlns:a16="http://schemas.microsoft.com/office/drawing/2014/main" id="{797FFAEF-9087-DA61-95A9-718AE364A570}"/>
              </a:ext>
            </a:extLst>
          </p:cNvPr>
          <p:cNvSpPr txBox="1"/>
          <p:nvPr/>
        </p:nvSpPr>
        <p:spPr>
          <a:xfrm>
            <a:off x="838200" y="1881188"/>
            <a:ext cx="5067300" cy="4352544"/>
          </a:xfrm>
          <a:prstGeom prst="rect">
            <a:avLst/>
          </a:prstGeom>
        </p:spPr>
        <p:txBody>
          <a:bodyPr anchor="t">
            <a:normAutofit/>
          </a:bodyPr>
          <a:lstStyle/>
          <a:p>
            <a:pPr>
              <a:spcAft>
                <a:spcPts val="600"/>
              </a:spcAft>
            </a:pPr>
            <a:r>
              <a:rPr lang="en-US" sz="2800" kern="1200" dirty="0">
                <a:solidFill>
                  <a:schemeClr val="tx1">
                    <a:lumMod val="75000"/>
                    <a:lumOff val="25000"/>
                  </a:schemeClr>
                </a:solidFill>
              </a:rPr>
              <a:t>Evaluation Results: After training, the model achieved an accuracy score of </a:t>
            </a:r>
            <a:r>
              <a:rPr lang="en-US" sz="2800" b="1" u="sng" kern="1200" dirty="0">
                <a:solidFill>
                  <a:srgbClr val="FF0000"/>
                </a:solidFill>
              </a:rPr>
              <a:t>0.916</a:t>
            </a:r>
          </a:p>
        </p:txBody>
      </p:sp>
      <p:pic>
        <p:nvPicPr>
          <p:cNvPr id="6" name="Picture 5" descr="A screenshot of a computer program&#10;&#10;Description automatically generated">
            <a:extLst>
              <a:ext uri="{FF2B5EF4-FFF2-40B4-BE49-F238E27FC236}">
                <a16:creationId xmlns:a16="http://schemas.microsoft.com/office/drawing/2014/main" id="{10D3B90E-00EA-AFA7-7245-09C027976D50}"/>
              </a:ext>
            </a:extLst>
          </p:cNvPr>
          <p:cNvPicPr>
            <a:picLocks noChangeAspect="1"/>
          </p:cNvPicPr>
          <p:nvPr/>
        </p:nvPicPr>
        <p:blipFill>
          <a:blip r:embed="rId2"/>
          <a:srcRect r="14060" b="2"/>
          <a:stretch/>
        </p:blipFill>
        <p:spPr>
          <a:xfrm>
            <a:off x="6286500" y="1881188"/>
            <a:ext cx="5067300" cy="4352544"/>
          </a:xfrm>
          <a:prstGeom prst="rect">
            <a:avLst/>
          </a:prstGeom>
          <a:noFill/>
        </p:spPr>
      </p:pic>
      <p:pic>
        <p:nvPicPr>
          <p:cNvPr id="3" name="Picture 2">
            <a:extLst>
              <a:ext uri="{FF2B5EF4-FFF2-40B4-BE49-F238E27FC236}">
                <a16:creationId xmlns:a16="http://schemas.microsoft.com/office/drawing/2014/main" id="{999926F7-E410-82D1-EE48-704D737D81E7}"/>
              </a:ext>
            </a:extLst>
          </p:cNvPr>
          <p:cNvPicPr>
            <a:picLocks noChangeAspect="1"/>
          </p:cNvPicPr>
          <p:nvPr/>
        </p:nvPicPr>
        <p:blipFill>
          <a:blip r:embed="rId3"/>
          <a:stretch>
            <a:fillRect/>
          </a:stretch>
        </p:blipFill>
        <p:spPr>
          <a:xfrm>
            <a:off x="0" y="5967032"/>
            <a:ext cx="1047750" cy="914400"/>
          </a:xfrm>
          <a:prstGeom prst="rect">
            <a:avLst/>
          </a:prstGeom>
        </p:spPr>
      </p:pic>
      <p:pic>
        <p:nvPicPr>
          <p:cNvPr id="5" name="Picture 4">
            <a:extLst>
              <a:ext uri="{FF2B5EF4-FFF2-40B4-BE49-F238E27FC236}">
                <a16:creationId xmlns:a16="http://schemas.microsoft.com/office/drawing/2014/main" id="{C9642C4B-AB5B-6027-A822-D91BB1AB4E32}"/>
              </a:ext>
            </a:extLst>
          </p:cNvPr>
          <p:cNvPicPr>
            <a:picLocks noChangeAspect="1"/>
          </p:cNvPicPr>
          <p:nvPr/>
        </p:nvPicPr>
        <p:blipFill>
          <a:blip r:embed="rId4"/>
          <a:stretch>
            <a:fillRect/>
          </a:stretch>
        </p:blipFill>
        <p:spPr>
          <a:xfrm>
            <a:off x="10010775" y="0"/>
            <a:ext cx="2181225" cy="952500"/>
          </a:xfrm>
          <a:prstGeom prst="rect">
            <a:avLst/>
          </a:prstGeom>
        </p:spPr>
      </p:pic>
    </p:spTree>
    <p:extLst>
      <p:ext uri="{BB962C8B-B14F-4D97-AF65-F5344CB8AC3E}">
        <p14:creationId xmlns:p14="http://schemas.microsoft.com/office/powerpoint/2010/main" val="456562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ADE1BA6-4567-CE44-F11F-18DF726004FB}"/>
              </a:ext>
            </a:extLst>
          </p:cNvPr>
          <p:cNvSpPr txBox="1"/>
          <p:nvPr/>
        </p:nvSpPr>
        <p:spPr>
          <a:xfrm>
            <a:off x="459631" y="189849"/>
            <a:ext cx="1690182" cy="984885"/>
          </a:xfrm>
          <a:prstGeom prst="rect">
            <a:avLst/>
          </a:prstGeom>
          <a:noFill/>
        </p:spPr>
        <p:txBody>
          <a:bodyPr wrap="square">
            <a:spAutoFit/>
          </a:bodyPr>
          <a:lstStyle/>
          <a:p>
            <a:r>
              <a:rPr lang="en-US" sz="4000" dirty="0">
                <a:latin typeface="ADLaM Display" panose="02010000000000000000" pitchFamily="2" charset="0"/>
                <a:ea typeface="ADLaM Display" panose="02010000000000000000" pitchFamily="2" charset="0"/>
                <a:cs typeface="ADLaM Display" panose="02010000000000000000" pitchFamily="2" charset="0"/>
              </a:rPr>
              <a:t>GANs</a:t>
            </a:r>
          </a:p>
          <a:p>
            <a:r>
              <a:rPr lang="en-US" dirty="0"/>
              <a:t> </a:t>
            </a:r>
          </a:p>
        </p:txBody>
      </p:sp>
      <p:sp>
        <p:nvSpPr>
          <p:cNvPr id="8" name="TextBox 7">
            <a:extLst>
              <a:ext uri="{FF2B5EF4-FFF2-40B4-BE49-F238E27FC236}">
                <a16:creationId xmlns:a16="http://schemas.microsoft.com/office/drawing/2014/main" id="{16E0DA35-053F-D2AF-091A-D56D56A50FEA}"/>
              </a:ext>
            </a:extLst>
          </p:cNvPr>
          <p:cNvSpPr txBox="1"/>
          <p:nvPr/>
        </p:nvSpPr>
        <p:spPr>
          <a:xfrm>
            <a:off x="556907" y="905550"/>
            <a:ext cx="9170753" cy="1477328"/>
          </a:xfrm>
          <a:prstGeom prst="rect">
            <a:avLst/>
          </a:prstGeom>
          <a:noFill/>
        </p:spPr>
        <p:txBody>
          <a:bodyPr wrap="square">
            <a:spAutoFit/>
          </a:bodyPr>
          <a:lstStyle/>
          <a:p>
            <a:pPr marL="285750" indent="-285750">
              <a:buFontTx/>
              <a:buChar char="-"/>
            </a:pPr>
            <a:r>
              <a:rPr lang="en-US" dirty="0"/>
              <a:t>we implemented a Generative Adversarial Network (GAN) to generate text sequences related to customer sentiment for Intel products. </a:t>
            </a:r>
          </a:p>
          <a:p>
            <a:pPr marL="285750" indent="-285750">
              <a:buFontTx/>
              <a:buChar char="-"/>
            </a:pPr>
            <a:r>
              <a:rPr lang="en-US" dirty="0"/>
              <a:t>The GAN consists of two models:</a:t>
            </a:r>
            <a:r>
              <a:rPr lang="en-US" b="1" dirty="0"/>
              <a:t> the Generator </a:t>
            </a:r>
            <a:r>
              <a:rPr lang="en-US" dirty="0"/>
              <a:t>and the </a:t>
            </a:r>
            <a:r>
              <a:rPr lang="en-US" b="1" dirty="0"/>
              <a:t>Discriminator</a:t>
            </a:r>
            <a:r>
              <a:rPr lang="en-US" dirty="0"/>
              <a:t>. This architecture is designed to create realistic customer feedback based on sentiment data.</a:t>
            </a:r>
          </a:p>
          <a:p>
            <a:endParaRPr lang="en-US" dirty="0"/>
          </a:p>
        </p:txBody>
      </p:sp>
      <p:sp>
        <p:nvSpPr>
          <p:cNvPr id="14" name="TextBox 13">
            <a:extLst>
              <a:ext uri="{FF2B5EF4-FFF2-40B4-BE49-F238E27FC236}">
                <a16:creationId xmlns:a16="http://schemas.microsoft.com/office/drawing/2014/main" id="{F934DEF0-2946-DBA5-69CC-5F324746DFC5}"/>
              </a:ext>
            </a:extLst>
          </p:cNvPr>
          <p:cNvSpPr txBox="1"/>
          <p:nvPr/>
        </p:nvSpPr>
        <p:spPr>
          <a:xfrm>
            <a:off x="868192" y="2300911"/>
            <a:ext cx="8548181" cy="3139321"/>
          </a:xfrm>
          <a:prstGeom prst="rect">
            <a:avLst/>
          </a:prstGeom>
          <a:noFill/>
        </p:spPr>
        <p:txBody>
          <a:bodyPr wrap="square">
            <a:spAutoFit/>
          </a:bodyPr>
          <a:lstStyle/>
          <a:p>
            <a:r>
              <a:rPr lang="en-US" dirty="0">
                <a:solidFill>
                  <a:srgbClr val="FF0000"/>
                </a:solidFill>
              </a:rPr>
              <a:t>Generator: </a:t>
            </a:r>
            <a:r>
              <a:rPr lang="en-US" dirty="0"/>
              <a:t>Learns to generate realistic customer reviews related to Intel products by creating sequences that reflect different customer sentiments (positive, neutral, or negative). The Generator mimics real reviews using LSTMs and word embeddings.</a:t>
            </a:r>
          </a:p>
          <a:p>
            <a:r>
              <a:rPr lang="en-US" dirty="0">
                <a:solidFill>
                  <a:srgbClr val="FF0000"/>
                </a:solidFill>
              </a:rPr>
              <a:t>Discriminator: </a:t>
            </a:r>
            <a:r>
              <a:rPr lang="en-US" dirty="0"/>
              <a:t>Evaluates and classifies customer reviews as real or generated, helping to improve the quality of the Generator's output by pushing it to generate more authentic text.</a:t>
            </a:r>
          </a:p>
          <a:p>
            <a:endParaRPr lang="en-US" dirty="0"/>
          </a:p>
          <a:p>
            <a:pPr marL="285750" indent="-285750">
              <a:buFont typeface="Wingdings" panose="05000000000000000000" pitchFamily="2" charset="2"/>
              <a:buChar char="Ø"/>
            </a:pPr>
            <a:r>
              <a:rPr lang="en-US" dirty="0"/>
              <a:t>This GAN-based approach aims to simulate customer sentiment patterns, which can be valuable for sentiment analysis tasks such as feedback generation, market trend prediction, and sentiment classification of customer reviews for Intel products.</a:t>
            </a:r>
          </a:p>
        </p:txBody>
      </p:sp>
      <p:pic>
        <p:nvPicPr>
          <p:cNvPr id="3" name="Picture 2">
            <a:extLst>
              <a:ext uri="{FF2B5EF4-FFF2-40B4-BE49-F238E27FC236}">
                <a16:creationId xmlns:a16="http://schemas.microsoft.com/office/drawing/2014/main" id="{9F1FE064-5B2C-FEB8-B65E-7006CE27A250}"/>
              </a:ext>
            </a:extLst>
          </p:cNvPr>
          <p:cNvPicPr>
            <a:picLocks noChangeAspect="1"/>
          </p:cNvPicPr>
          <p:nvPr/>
        </p:nvPicPr>
        <p:blipFill>
          <a:blip r:embed="rId2"/>
          <a:stretch>
            <a:fillRect/>
          </a:stretch>
        </p:blipFill>
        <p:spPr>
          <a:xfrm>
            <a:off x="0" y="5952450"/>
            <a:ext cx="1047750" cy="914400"/>
          </a:xfrm>
          <a:prstGeom prst="rect">
            <a:avLst/>
          </a:prstGeom>
        </p:spPr>
      </p:pic>
      <p:pic>
        <p:nvPicPr>
          <p:cNvPr id="5" name="Picture 4">
            <a:extLst>
              <a:ext uri="{FF2B5EF4-FFF2-40B4-BE49-F238E27FC236}">
                <a16:creationId xmlns:a16="http://schemas.microsoft.com/office/drawing/2014/main" id="{D6C59D86-AC21-5452-7CD3-FF0E67E40425}"/>
              </a:ext>
            </a:extLst>
          </p:cNvPr>
          <p:cNvPicPr>
            <a:picLocks noChangeAspect="1"/>
          </p:cNvPicPr>
          <p:nvPr/>
        </p:nvPicPr>
        <p:blipFill>
          <a:blip r:embed="rId3"/>
          <a:stretch>
            <a:fillRect/>
          </a:stretch>
        </p:blipFill>
        <p:spPr>
          <a:xfrm>
            <a:off x="10010775" y="0"/>
            <a:ext cx="2181225" cy="952500"/>
          </a:xfrm>
          <a:prstGeom prst="rect">
            <a:avLst/>
          </a:prstGeom>
        </p:spPr>
      </p:pic>
    </p:spTree>
    <p:extLst>
      <p:ext uri="{BB962C8B-B14F-4D97-AF65-F5344CB8AC3E}">
        <p14:creationId xmlns:p14="http://schemas.microsoft.com/office/powerpoint/2010/main" val="3974686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C4FA49-4758-9D65-30CF-A2C21533FD98}"/>
              </a:ext>
            </a:extLst>
          </p:cNvPr>
          <p:cNvSpPr txBox="1"/>
          <p:nvPr/>
        </p:nvSpPr>
        <p:spPr>
          <a:xfrm>
            <a:off x="216441" y="320456"/>
            <a:ext cx="5435329" cy="6217087"/>
          </a:xfrm>
          <a:prstGeom prst="rect">
            <a:avLst/>
          </a:prstGeom>
          <a:noFill/>
        </p:spPr>
        <p:txBody>
          <a:bodyPr wrap="square">
            <a:spAutoFit/>
          </a:bodyPr>
          <a:lstStyle/>
          <a:p>
            <a:r>
              <a:rPr lang="en-US" dirty="0">
                <a:solidFill>
                  <a:srgbClr val="FF0000"/>
                </a:solidFill>
              </a:rPr>
              <a:t>1</a:t>
            </a:r>
            <a:r>
              <a:rPr lang="en-US" sz="2000" b="1" dirty="0">
                <a:solidFill>
                  <a:srgbClr val="FF0000"/>
                </a:solidFill>
              </a:rPr>
              <a:t>. Generator Model</a:t>
            </a:r>
          </a:p>
          <a:p>
            <a:r>
              <a:rPr lang="en-US" dirty="0"/>
              <a:t>The Generator is responsible for creating synthetic customer reviews based on random noise, which represents the initial input.</a:t>
            </a:r>
          </a:p>
          <a:p>
            <a:endParaRPr lang="en-US" dirty="0"/>
          </a:p>
          <a:p>
            <a:r>
              <a:rPr lang="en-US" i="1" u="sng" dirty="0"/>
              <a:t>Input: </a:t>
            </a:r>
            <a:r>
              <a:rPr lang="en-US" dirty="0"/>
              <a:t>Random noise vector (</a:t>
            </a:r>
            <a:r>
              <a:rPr lang="en-US" dirty="0" err="1"/>
              <a:t>noise_dim</a:t>
            </a:r>
            <a:r>
              <a:rPr lang="en-US" dirty="0"/>
              <a:t>), used to generate realistic customer feedback.</a:t>
            </a:r>
          </a:p>
          <a:p>
            <a:r>
              <a:rPr lang="en-US" dirty="0"/>
              <a:t>Architecture:</a:t>
            </a:r>
          </a:p>
          <a:p>
            <a:r>
              <a:rPr lang="en-US" i="1" u="sng" dirty="0"/>
              <a:t>Fully Connected Layer (fc1): </a:t>
            </a:r>
            <a:r>
              <a:rPr lang="en-US" dirty="0"/>
              <a:t>Maps the noise into a sequence of embeddings. The output is reshaped into (</a:t>
            </a:r>
            <a:r>
              <a:rPr lang="en-US" dirty="0" err="1"/>
              <a:t>batch_size</a:t>
            </a:r>
            <a:r>
              <a:rPr lang="en-US" dirty="0"/>
              <a:t>, </a:t>
            </a:r>
            <a:r>
              <a:rPr lang="en-US" dirty="0" err="1"/>
              <a:t>seq_len</a:t>
            </a:r>
            <a:r>
              <a:rPr lang="en-US" dirty="0"/>
              <a:t>, </a:t>
            </a:r>
            <a:r>
              <a:rPr lang="en-US" dirty="0" err="1"/>
              <a:t>embedding_dim</a:t>
            </a:r>
            <a:r>
              <a:rPr lang="en-US" dirty="0"/>
              <a:t>) to match the desired format of customer reviews.</a:t>
            </a:r>
          </a:p>
          <a:p>
            <a:r>
              <a:rPr lang="en-US" i="1" u="sng" dirty="0"/>
              <a:t>LSTM Layer</a:t>
            </a:r>
            <a:r>
              <a:rPr lang="en-US" dirty="0"/>
              <a:t>: This Long Short-Term Memory (LSTM) layer captures temporal dependencies, ensuring that the generated review text follows a coherent sequence.</a:t>
            </a:r>
          </a:p>
          <a:p>
            <a:r>
              <a:rPr lang="en-US" i="1" u="sng" dirty="0"/>
              <a:t>Output Layer (fc2): </a:t>
            </a:r>
            <a:r>
              <a:rPr lang="en-US" dirty="0"/>
              <a:t>Converts the LSTM output into logits representing word probabilities across the vocabulary, generating words based on learned patterns of real customer reviews.</a:t>
            </a:r>
          </a:p>
          <a:p>
            <a:r>
              <a:rPr lang="en-US" i="1" u="sng" dirty="0"/>
              <a:t>Output: </a:t>
            </a:r>
            <a:r>
              <a:rPr lang="en-US" dirty="0"/>
              <a:t>A sequence of words or word probabilities resembling customer sentiment.</a:t>
            </a:r>
          </a:p>
        </p:txBody>
      </p:sp>
      <p:sp>
        <p:nvSpPr>
          <p:cNvPr id="6" name="TextBox 5">
            <a:extLst>
              <a:ext uri="{FF2B5EF4-FFF2-40B4-BE49-F238E27FC236}">
                <a16:creationId xmlns:a16="http://schemas.microsoft.com/office/drawing/2014/main" id="{9E780D1A-306A-A5A3-3F7A-B260A67152C4}"/>
              </a:ext>
            </a:extLst>
          </p:cNvPr>
          <p:cNvSpPr txBox="1"/>
          <p:nvPr/>
        </p:nvSpPr>
        <p:spPr>
          <a:xfrm>
            <a:off x="5881181" y="320456"/>
            <a:ext cx="6094378" cy="5632311"/>
          </a:xfrm>
          <a:prstGeom prst="rect">
            <a:avLst/>
          </a:prstGeom>
          <a:noFill/>
        </p:spPr>
        <p:txBody>
          <a:bodyPr wrap="square">
            <a:spAutoFit/>
          </a:bodyPr>
          <a:lstStyle/>
          <a:p>
            <a:r>
              <a:rPr lang="en-US" sz="2000" b="1" dirty="0">
                <a:solidFill>
                  <a:srgbClr val="FF0000"/>
                </a:solidFill>
              </a:rPr>
              <a:t>2. Discriminator Model</a:t>
            </a:r>
          </a:p>
          <a:p>
            <a:r>
              <a:rPr lang="en-US" dirty="0"/>
              <a:t>The Discriminator is a binary classifier that evaluates whether a given sequence (customer review) is real (from actual data) or fake (generated by the Generator).</a:t>
            </a:r>
          </a:p>
          <a:p>
            <a:endParaRPr lang="en-US" dirty="0"/>
          </a:p>
          <a:p>
            <a:r>
              <a:rPr lang="en-US" i="1" u="sng" dirty="0"/>
              <a:t>Input</a:t>
            </a:r>
            <a:r>
              <a:rPr lang="en-US" i="1" dirty="0"/>
              <a:t>: </a:t>
            </a:r>
            <a:r>
              <a:rPr lang="en-US" dirty="0"/>
              <a:t>A sequence of customer sentiment text, either generated by the Generator or from real customer feedback.</a:t>
            </a:r>
          </a:p>
          <a:p>
            <a:r>
              <a:rPr lang="en-US" dirty="0"/>
              <a:t>Architecture:</a:t>
            </a:r>
          </a:p>
          <a:p>
            <a:r>
              <a:rPr lang="en-US" i="1" u="sng" dirty="0"/>
              <a:t>Flattening: </a:t>
            </a:r>
            <a:r>
              <a:rPr lang="en-US" dirty="0"/>
              <a:t>The input sequence is flattened to fit into fully connected layers.</a:t>
            </a:r>
          </a:p>
          <a:p>
            <a:r>
              <a:rPr lang="en-US" i="1" u="sng" dirty="0"/>
              <a:t>Fully Connected Layers (fc):</a:t>
            </a:r>
          </a:p>
          <a:p>
            <a:r>
              <a:rPr lang="en-US" dirty="0"/>
              <a:t>512 neurons, activated using </a:t>
            </a:r>
            <a:r>
              <a:rPr lang="en-US" dirty="0" err="1"/>
              <a:t>LeakyReLU</a:t>
            </a:r>
            <a:r>
              <a:rPr lang="en-US" dirty="0"/>
              <a:t>, helping to learn complex patterns.</a:t>
            </a:r>
          </a:p>
          <a:p>
            <a:r>
              <a:rPr lang="en-US" dirty="0"/>
              <a:t>256 neurons, with </a:t>
            </a:r>
            <a:r>
              <a:rPr lang="en-US" dirty="0" err="1"/>
              <a:t>LeakyReLU</a:t>
            </a:r>
            <a:r>
              <a:rPr lang="en-US" dirty="0"/>
              <a:t> for deeper learning.</a:t>
            </a:r>
          </a:p>
          <a:p>
            <a:r>
              <a:rPr lang="en-US" i="1" u="sng" dirty="0"/>
              <a:t>Final Layer: </a:t>
            </a:r>
            <a:r>
              <a:rPr lang="en-US" dirty="0"/>
              <a:t>Outputs a single value (0 for fake or 1 for real) using a Sigmoid activation function, which classifies the review as either genuine or generated.</a:t>
            </a:r>
          </a:p>
          <a:p>
            <a:r>
              <a:rPr lang="en-US" i="1" u="sng" dirty="0"/>
              <a:t>Output: </a:t>
            </a:r>
            <a:r>
              <a:rPr lang="en-US" dirty="0"/>
              <a:t>A probability score where 1 indicates a real customer review and 0 indicates a generated (fake) one.</a:t>
            </a:r>
          </a:p>
        </p:txBody>
      </p:sp>
    </p:spTree>
    <p:extLst>
      <p:ext uri="{BB962C8B-B14F-4D97-AF65-F5344CB8AC3E}">
        <p14:creationId xmlns:p14="http://schemas.microsoft.com/office/powerpoint/2010/main" val="2376438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877F5A-7FBD-99F3-E1DB-38BF0D477128}"/>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spcBef>
                <a:spcPct val="0"/>
              </a:spcBef>
              <a:spcAft>
                <a:spcPts val="600"/>
              </a:spcAft>
            </a:pPr>
            <a:r>
              <a:rPr lang="en-US" sz="3600" b="1" kern="1200" cap="all" spc="150" baseline="0">
                <a:solidFill>
                  <a:schemeClr val="tx1">
                    <a:lumMod val="75000"/>
                    <a:lumOff val="25000"/>
                  </a:schemeClr>
                </a:solidFill>
              </a:rPr>
              <a:t>MLflow</a:t>
            </a:r>
            <a:endParaRPr lang="en-US" sz="3600" kern="1200" cap="all" spc="150" baseline="0">
              <a:solidFill>
                <a:schemeClr val="tx1">
                  <a:lumMod val="75000"/>
                  <a:lumOff val="25000"/>
                </a:schemeClr>
              </a:solidFill>
            </a:endParaRPr>
          </a:p>
        </p:txBody>
      </p:sp>
      <p:sp>
        <p:nvSpPr>
          <p:cNvPr id="4" name="Rectangle 3"/>
          <p:cNvSpPr/>
          <p:nvPr/>
        </p:nvSpPr>
        <p:spPr>
          <a:xfrm>
            <a:off x="838200" y="1881188"/>
            <a:ext cx="5067300" cy="4352544"/>
          </a:xfrm>
          <a:prstGeom prst="rect">
            <a:avLst/>
          </a:prstGeom>
        </p:spPr>
        <p:txBody>
          <a:bodyPr anchor="t">
            <a:normAutofit/>
          </a:bodyPr>
          <a:lstStyle/>
          <a:p>
            <a:pPr>
              <a:lnSpc>
                <a:spcPct val="90000"/>
              </a:lnSpc>
              <a:spcAft>
                <a:spcPts val="600"/>
              </a:spcAft>
            </a:pPr>
            <a:r>
              <a:rPr lang="en-US" sz="2400" b="1" kern="1200" dirty="0">
                <a:solidFill>
                  <a:schemeClr val="tx1">
                    <a:lumMod val="75000"/>
                    <a:lumOff val="25000"/>
                  </a:schemeClr>
                </a:solidFill>
              </a:rPr>
              <a:t>Used </a:t>
            </a:r>
            <a:r>
              <a:rPr lang="en-US" sz="2400" b="1" kern="1200" dirty="0" err="1">
                <a:solidFill>
                  <a:schemeClr val="tx1">
                    <a:lumMod val="75000"/>
                    <a:lumOff val="25000"/>
                  </a:schemeClr>
                </a:solidFill>
              </a:rPr>
              <a:t>MLflow</a:t>
            </a:r>
            <a:r>
              <a:rPr lang="en-US" sz="2400" b="1" kern="1200" dirty="0">
                <a:solidFill>
                  <a:schemeClr val="tx1">
                    <a:lumMod val="75000"/>
                    <a:lumOff val="25000"/>
                  </a:schemeClr>
                </a:solidFill>
              </a:rPr>
              <a:t> to Track Model Training. </a:t>
            </a:r>
          </a:p>
          <a:p>
            <a:pPr>
              <a:lnSpc>
                <a:spcPct val="90000"/>
              </a:lnSpc>
              <a:spcAft>
                <a:spcPts val="600"/>
              </a:spcAft>
            </a:pPr>
            <a:r>
              <a:rPr lang="en-US" sz="2400" b="1" kern="1200" dirty="0">
                <a:solidFill>
                  <a:schemeClr val="tx1">
                    <a:lumMod val="75000"/>
                    <a:lumOff val="25000"/>
                  </a:schemeClr>
                </a:solidFill>
              </a:rPr>
              <a:t>- </a:t>
            </a:r>
            <a:r>
              <a:rPr lang="en-US" sz="2400" b="1" kern="1200" dirty="0" err="1">
                <a:solidFill>
                  <a:schemeClr val="tx1">
                    <a:lumMod val="75000"/>
                    <a:lumOff val="25000"/>
                  </a:schemeClr>
                </a:solidFill>
              </a:rPr>
              <a:t>MLflow</a:t>
            </a:r>
            <a:r>
              <a:rPr lang="en-US" sz="2400" b="1" kern="1200" dirty="0">
                <a:solidFill>
                  <a:schemeClr val="tx1">
                    <a:lumMod val="75000"/>
                    <a:lumOff val="25000"/>
                  </a:schemeClr>
                </a:solidFill>
              </a:rPr>
              <a:t> UI</a:t>
            </a:r>
            <a:r>
              <a:rPr lang="en-US" sz="2400" kern="1200" dirty="0">
                <a:solidFill>
                  <a:schemeClr val="tx1">
                    <a:lumMod val="75000"/>
                    <a:lumOff val="25000"/>
                  </a:schemeClr>
                </a:solidFill>
              </a:rPr>
              <a:t> provides an easy way to track experiments and compare multiple runs.</a:t>
            </a:r>
          </a:p>
          <a:p>
            <a:pPr>
              <a:lnSpc>
                <a:spcPct val="90000"/>
              </a:lnSpc>
              <a:spcAft>
                <a:spcPts val="600"/>
              </a:spcAft>
            </a:pPr>
            <a:r>
              <a:rPr lang="en-US" sz="2400" kern="1200" dirty="0">
                <a:solidFill>
                  <a:schemeClr val="tx1">
                    <a:lumMod val="75000"/>
                    <a:lumOff val="25000"/>
                  </a:schemeClr>
                </a:solidFill>
              </a:rPr>
              <a:t>- Each Run in </a:t>
            </a:r>
            <a:r>
              <a:rPr lang="en-US" sz="2400" kern="1200" dirty="0" err="1">
                <a:solidFill>
                  <a:schemeClr val="tx1">
                    <a:lumMod val="75000"/>
                    <a:lumOff val="25000"/>
                  </a:schemeClr>
                </a:solidFill>
              </a:rPr>
              <a:t>MLflow</a:t>
            </a:r>
            <a:r>
              <a:rPr lang="en-US" sz="2400" kern="1200" dirty="0">
                <a:solidFill>
                  <a:schemeClr val="tx1">
                    <a:lumMod val="75000"/>
                    <a:lumOff val="25000"/>
                  </a:schemeClr>
                </a:solidFill>
              </a:rPr>
              <a:t> captures:</a:t>
            </a:r>
          </a:p>
          <a:p>
            <a:pPr marL="0" lvl="1">
              <a:lnSpc>
                <a:spcPct val="90000"/>
              </a:lnSpc>
              <a:spcAft>
                <a:spcPts val="600"/>
              </a:spcAft>
            </a:pPr>
            <a:r>
              <a:rPr lang="en-US" sz="2400" kern="1200" dirty="0">
                <a:solidFill>
                  <a:schemeClr val="tx1">
                    <a:lumMod val="75000"/>
                    <a:lumOff val="25000"/>
                  </a:schemeClr>
                </a:solidFill>
              </a:rPr>
              <a:t>Model parameters</a:t>
            </a:r>
          </a:p>
          <a:p>
            <a:pPr marL="0" lvl="1">
              <a:lnSpc>
                <a:spcPct val="90000"/>
              </a:lnSpc>
              <a:spcAft>
                <a:spcPts val="600"/>
              </a:spcAft>
            </a:pPr>
            <a:r>
              <a:rPr lang="en-US" sz="2400" kern="1200" dirty="0">
                <a:solidFill>
                  <a:schemeClr val="tx1">
                    <a:lumMod val="75000"/>
                    <a:lumOff val="25000"/>
                  </a:schemeClr>
                </a:solidFill>
              </a:rPr>
              <a:t>Performance metrics like accuracy, precision, recall, and F1-score</a:t>
            </a:r>
          </a:p>
          <a:p>
            <a:pPr marL="0" lvl="1">
              <a:lnSpc>
                <a:spcPct val="90000"/>
              </a:lnSpc>
              <a:spcAft>
                <a:spcPts val="600"/>
              </a:spcAft>
            </a:pPr>
            <a:r>
              <a:rPr lang="en-US" sz="2400" kern="1200" dirty="0">
                <a:solidFill>
                  <a:schemeClr val="tx1">
                    <a:lumMod val="75000"/>
                    <a:lumOff val="25000"/>
                  </a:schemeClr>
                </a:solidFill>
              </a:rPr>
              <a:t>Loss value for evaluation</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3878" y="1881188"/>
            <a:ext cx="4352544" cy="4352544"/>
          </a:xfrm>
          <a:prstGeom prst="rect">
            <a:avLst/>
          </a:prstGeom>
          <a:noFill/>
        </p:spPr>
      </p:pic>
      <p:pic>
        <p:nvPicPr>
          <p:cNvPr id="5" name="Picture 4">
            <a:extLst>
              <a:ext uri="{FF2B5EF4-FFF2-40B4-BE49-F238E27FC236}">
                <a16:creationId xmlns:a16="http://schemas.microsoft.com/office/drawing/2014/main" id="{C550A356-3F6F-0A5E-7D98-1D9C30D05F0F}"/>
              </a:ext>
            </a:extLst>
          </p:cNvPr>
          <p:cNvPicPr>
            <a:picLocks noChangeAspect="1"/>
          </p:cNvPicPr>
          <p:nvPr/>
        </p:nvPicPr>
        <p:blipFill>
          <a:blip r:embed="rId3"/>
          <a:stretch>
            <a:fillRect/>
          </a:stretch>
        </p:blipFill>
        <p:spPr>
          <a:xfrm>
            <a:off x="0" y="5967032"/>
            <a:ext cx="1047750" cy="914400"/>
          </a:xfrm>
          <a:prstGeom prst="rect">
            <a:avLst/>
          </a:prstGeom>
        </p:spPr>
      </p:pic>
      <p:pic>
        <p:nvPicPr>
          <p:cNvPr id="7" name="Picture 6">
            <a:extLst>
              <a:ext uri="{FF2B5EF4-FFF2-40B4-BE49-F238E27FC236}">
                <a16:creationId xmlns:a16="http://schemas.microsoft.com/office/drawing/2014/main" id="{AF753EE6-F0EC-3B68-BA89-6DC6C9B63D8D}"/>
              </a:ext>
            </a:extLst>
          </p:cNvPr>
          <p:cNvPicPr>
            <a:picLocks noChangeAspect="1"/>
          </p:cNvPicPr>
          <p:nvPr/>
        </p:nvPicPr>
        <p:blipFill>
          <a:blip r:embed="rId4"/>
          <a:stretch>
            <a:fillRect/>
          </a:stretch>
        </p:blipFill>
        <p:spPr>
          <a:xfrm>
            <a:off x="10010775" y="6463"/>
            <a:ext cx="2181225" cy="952500"/>
          </a:xfrm>
          <a:prstGeom prst="rect">
            <a:avLst/>
          </a:prstGeom>
        </p:spPr>
      </p:pic>
    </p:spTree>
    <p:extLst>
      <p:ext uri="{BB962C8B-B14F-4D97-AF65-F5344CB8AC3E}">
        <p14:creationId xmlns:p14="http://schemas.microsoft.com/office/powerpoint/2010/main" val="1287206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9BCA26-7AC4-C3C4-97D5-6D4BD7F43A8C}"/>
              </a:ext>
            </a:extLst>
          </p:cNvPr>
          <p:cNvSpPr txBox="1"/>
          <p:nvPr/>
        </p:nvSpPr>
        <p:spPr>
          <a:xfrm>
            <a:off x="654185" y="800507"/>
            <a:ext cx="6094378" cy="369332"/>
          </a:xfrm>
          <a:prstGeom prst="rect">
            <a:avLst/>
          </a:prstGeom>
          <a:noFill/>
        </p:spPr>
        <p:txBody>
          <a:bodyPr wrap="square">
            <a:spAutoFit/>
          </a:bodyPr>
          <a:lstStyle/>
          <a:p>
            <a:pPr>
              <a:buFont typeface="+mj-lt"/>
              <a:buAutoNum type="arabicPeriod"/>
            </a:pPr>
            <a:r>
              <a:rPr lang="en-US" b="1" dirty="0"/>
              <a:t>Setting up an Experiment</a:t>
            </a:r>
            <a:r>
              <a:rPr lang="en-US" dirty="0"/>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775" y="1266401"/>
            <a:ext cx="5638918" cy="548322"/>
          </a:xfrm>
          <a:prstGeom prst="rect">
            <a:avLst/>
          </a:prstGeom>
        </p:spPr>
      </p:pic>
      <p:sp>
        <p:nvSpPr>
          <p:cNvPr id="7" name="TextBox 6">
            <a:extLst>
              <a:ext uri="{FF2B5EF4-FFF2-40B4-BE49-F238E27FC236}">
                <a16:creationId xmlns:a16="http://schemas.microsoft.com/office/drawing/2014/main" id="{711CCEAB-EBB3-92B7-4E5F-4F50EF047110}"/>
              </a:ext>
            </a:extLst>
          </p:cNvPr>
          <p:cNvSpPr txBox="1"/>
          <p:nvPr/>
        </p:nvSpPr>
        <p:spPr>
          <a:xfrm>
            <a:off x="381811" y="345491"/>
            <a:ext cx="3596802" cy="523220"/>
          </a:xfrm>
          <a:prstGeom prst="rect">
            <a:avLst/>
          </a:prstGeom>
          <a:noFill/>
        </p:spPr>
        <p:txBody>
          <a:bodyPr wrap="square">
            <a:spAutoFit/>
          </a:bodyPr>
          <a:lstStyle/>
          <a:p>
            <a:r>
              <a:rPr lang="en-US" sz="2800" b="1" dirty="0" err="1">
                <a:latin typeface="Aharoni" panose="02010803020104030203" pitchFamily="2" charset="-79"/>
                <a:cs typeface="Aharoni" panose="02010803020104030203" pitchFamily="2" charset="-79"/>
              </a:rPr>
              <a:t>MLflow</a:t>
            </a:r>
            <a:r>
              <a:rPr lang="en-US" sz="2800" b="1" dirty="0">
                <a:latin typeface="Aharoni" panose="02010803020104030203" pitchFamily="2" charset="-79"/>
                <a:cs typeface="Aharoni" panose="02010803020104030203" pitchFamily="2" charset="-79"/>
              </a:rPr>
              <a:t> integration </a:t>
            </a:r>
            <a:endParaRPr lang="en-US" sz="2800" dirty="0">
              <a:latin typeface="Aharoni" panose="02010803020104030203" pitchFamily="2" charset="-79"/>
              <a:cs typeface="Aharoni" panose="02010803020104030203" pitchFamily="2" charset="-79"/>
            </a:endParaRPr>
          </a:p>
        </p:txBody>
      </p:sp>
      <p:sp>
        <p:nvSpPr>
          <p:cNvPr id="9" name="TextBox 8">
            <a:extLst>
              <a:ext uri="{FF2B5EF4-FFF2-40B4-BE49-F238E27FC236}">
                <a16:creationId xmlns:a16="http://schemas.microsoft.com/office/drawing/2014/main" id="{CE1DD49D-1D41-DA84-017A-D793DEB4CA60}"/>
              </a:ext>
            </a:extLst>
          </p:cNvPr>
          <p:cNvSpPr txBox="1"/>
          <p:nvPr/>
        </p:nvSpPr>
        <p:spPr>
          <a:xfrm>
            <a:off x="654185" y="1839030"/>
            <a:ext cx="6094378" cy="369332"/>
          </a:xfrm>
          <a:prstGeom prst="rect">
            <a:avLst/>
          </a:prstGeom>
          <a:noFill/>
        </p:spPr>
        <p:txBody>
          <a:bodyPr wrap="square">
            <a:spAutoFit/>
          </a:bodyPr>
          <a:lstStyle/>
          <a:p>
            <a:r>
              <a:rPr lang="en-US" b="1" dirty="0"/>
              <a:t>2.Tracking a Model Training Run</a:t>
            </a:r>
            <a:r>
              <a:rPr lang="en-US" dirty="0"/>
              <a: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775" y="2245757"/>
            <a:ext cx="5638918" cy="795843"/>
          </a:xfrm>
          <a:prstGeom prst="rect">
            <a:avLst/>
          </a:prstGeom>
        </p:spPr>
      </p:pic>
      <p:sp>
        <p:nvSpPr>
          <p:cNvPr id="12" name="TextBox 11">
            <a:extLst>
              <a:ext uri="{FF2B5EF4-FFF2-40B4-BE49-F238E27FC236}">
                <a16:creationId xmlns:a16="http://schemas.microsoft.com/office/drawing/2014/main" id="{2C6A2EC9-0722-3338-0794-7B8665F384E3}"/>
              </a:ext>
            </a:extLst>
          </p:cNvPr>
          <p:cNvSpPr txBox="1"/>
          <p:nvPr/>
        </p:nvSpPr>
        <p:spPr>
          <a:xfrm>
            <a:off x="654185" y="3133932"/>
            <a:ext cx="6094378" cy="369332"/>
          </a:xfrm>
          <a:prstGeom prst="rect">
            <a:avLst/>
          </a:prstGeom>
          <a:noFill/>
        </p:spPr>
        <p:txBody>
          <a:bodyPr wrap="square">
            <a:spAutoFit/>
          </a:bodyPr>
          <a:lstStyle/>
          <a:p>
            <a:r>
              <a:rPr lang="en-US" b="1" dirty="0"/>
              <a:t>3. Opening the </a:t>
            </a:r>
            <a:r>
              <a:rPr lang="en-US" b="1" dirty="0" err="1"/>
              <a:t>MLflow</a:t>
            </a:r>
            <a:r>
              <a:rPr lang="en-US" b="1" dirty="0"/>
              <a:t> Page for Results Demonstration</a:t>
            </a:r>
          </a:p>
        </p:txBody>
      </p:sp>
      <p:sp>
        <p:nvSpPr>
          <p:cNvPr id="21" name="TextBox 20">
            <a:extLst>
              <a:ext uri="{FF2B5EF4-FFF2-40B4-BE49-F238E27FC236}">
                <a16:creationId xmlns:a16="http://schemas.microsoft.com/office/drawing/2014/main" id="{F8DC5D60-DC84-576B-14CC-C071915178DB}"/>
              </a:ext>
            </a:extLst>
          </p:cNvPr>
          <p:cNvSpPr txBox="1"/>
          <p:nvPr/>
        </p:nvSpPr>
        <p:spPr>
          <a:xfrm>
            <a:off x="324315" y="3967170"/>
            <a:ext cx="6094378" cy="1200329"/>
          </a:xfrm>
          <a:prstGeom prst="rect">
            <a:avLst/>
          </a:prstGeom>
          <a:noFill/>
        </p:spPr>
        <p:txBody>
          <a:bodyPr wrap="square">
            <a:spAutoFit/>
          </a:bodyPr>
          <a:lstStyle/>
          <a:p>
            <a:r>
              <a:rPr lang="en-US" b="1" dirty="0"/>
              <a:t>Key Observation</a:t>
            </a:r>
            <a:r>
              <a:rPr lang="en-US" dirty="0"/>
              <a:t>:</a:t>
            </a:r>
          </a:p>
          <a:p>
            <a:pPr marL="742950" lvl="1" indent="-285750">
              <a:buFont typeface="Arial" panose="020B0604020202020204" pitchFamily="34" charset="0"/>
              <a:buChar char="•"/>
            </a:pPr>
            <a:r>
              <a:rPr lang="en-US" dirty="0"/>
              <a:t>The BERT model achieved </a:t>
            </a:r>
            <a:r>
              <a:rPr lang="en-US" b="1" dirty="0"/>
              <a:t>91.4% accuracy</a:t>
            </a:r>
            <a:r>
              <a:rPr lang="en-US" dirty="0"/>
              <a:t>, which indicates strong performance for sentiment classification.</a:t>
            </a:r>
          </a:p>
        </p:txBody>
      </p:sp>
      <p:sp>
        <p:nvSpPr>
          <p:cNvPr id="23" name="TextBox 22">
            <a:extLst>
              <a:ext uri="{FF2B5EF4-FFF2-40B4-BE49-F238E27FC236}">
                <a16:creationId xmlns:a16="http://schemas.microsoft.com/office/drawing/2014/main" id="{E2285946-A17A-E884-1A35-5143212D9905}"/>
              </a:ext>
            </a:extLst>
          </p:cNvPr>
          <p:cNvSpPr txBox="1"/>
          <p:nvPr/>
        </p:nvSpPr>
        <p:spPr>
          <a:xfrm>
            <a:off x="6200978" y="3897673"/>
            <a:ext cx="5991022" cy="2123658"/>
          </a:xfrm>
          <a:prstGeom prst="rect">
            <a:avLst/>
          </a:prstGeom>
          <a:noFill/>
        </p:spPr>
        <p:txBody>
          <a:bodyPr wrap="square">
            <a:spAutoFit/>
          </a:bodyPr>
          <a:lstStyle/>
          <a:p>
            <a:r>
              <a:rPr lang="en-US" sz="2000" b="1" dirty="0"/>
              <a:t>Conclusion</a:t>
            </a:r>
          </a:p>
          <a:p>
            <a:r>
              <a:rPr lang="en-US" sz="1600" b="1" dirty="0" err="1"/>
              <a:t>MLflow</a:t>
            </a:r>
            <a:r>
              <a:rPr lang="en-US" sz="1600" dirty="0"/>
              <a:t> played a crucial role in managing the training process:</a:t>
            </a:r>
          </a:p>
          <a:p>
            <a:pPr marL="742950" lvl="1" indent="-285750">
              <a:buFont typeface="Arial" panose="020B0604020202020204" pitchFamily="34" charset="0"/>
              <a:buChar char="•"/>
            </a:pPr>
            <a:r>
              <a:rPr lang="en-US" sz="1600" b="1" dirty="0"/>
              <a:t>Reproducibility</a:t>
            </a:r>
            <a:r>
              <a:rPr lang="en-US" sz="1600" dirty="0"/>
              <a:t>: Any run can be re-executed with the same parameters.</a:t>
            </a:r>
          </a:p>
          <a:p>
            <a:pPr marL="742950" lvl="1" indent="-285750">
              <a:buFont typeface="Arial" panose="020B0604020202020204" pitchFamily="34" charset="0"/>
              <a:buChar char="•"/>
            </a:pPr>
            <a:r>
              <a:rPr lang="en-US" sz="1600" b="1" dirty="0"/>
              <a:t>Comparison</a:t>
            </a:r>
            <a:r>
              <a:rPr lang="en-US" sz="1600" dirty="0"/>
              <a:t>: Easily identify the best model based on metrics.</a:t>
            </a:r>
          </a:p>
          <a:p>
            <a:pPr marL="742950" lvl="1" indent="-285750">
              <a:buFont typeface="Arial" panose="020B0604020202020204" pitchFamily="34" charset="0"/>
              <a:buChar char="•"/>
            </a:pPr>
            <a:r>
              <a:rPr lang="en-US" sz="1600" b="1" dirty="0"/>
              <a:t>Versioning</a:t>
            </a:r>
            <a:r>
              <a:rPr lang="en-US" sz="1600" dirty="0"/>
              <a:t>: All model artifacts are stored, making it easier to deploy or improve in the future.</a:t>
            </a:r>
          </a:p>
        </p:txBody>
      </p:sp>
      <p:pic>
        <p:nvPicPr>
          <p:cNvPr id="3" name="Picture 2">
            <a:extLst>
              <a:ext uri="{FF2B5EF4-FFF2-40B4-BE49-F238E27FC236}">
                <a16:creationId xmlns:a16="http://schemas.microsoft.com/office/drawing/2014/main" id="{E7A4D921-F084-930C-0CA0-9C25DA56CA38}"/>
              </a:ext>
            </a:extLst>
          </p:cNvPr>
          <p:cNvPicPr>
            <a:picLocks noChangeAspect="1"/>
          </p:cNvPicPr>
          <p:nvPr/>
        </p:nvPicPr>
        <p:blipFill>
          <a:blip r:embed="rId4"/>
          <a:stretch>
            <a:fillRect/>
          </a:stretch>
        </p:blipFill>
        <p:spPr>
          <a:xfrm>
            <a:off x="0" y="5936126"/>
            <a:ext cx="1047750" cy="914400"/>
          </a:xfrm>
          <a:prstGeom prst="rect">
            <a:avLst/>
          </a:prstGeom>
        </p:spPr>
      </p:pic>
      <p:pic>
        <p:nvPicPr>
          <p:cNvPr id="8" name="Picture 7">
            <a:extLst>
              <a:ext uri="{FF2B5EF4-FFF2-40B4-BE49-F238E27FC236}">
                <a16:creationId xmlns:a16="http://schemas.microsoft.com/office/drawing/2014/main" id="{10CE74CB-A655-8BE7-2E1F-85E8F34880B2}"/>
              </a:ext>
            </a:extLst>
          </p:cNvPr>
          <p:cNvPicPr>
            <a:picLocks noChangeAspect="1"/>
          </p:cNvPicPr>
          <p:nvPr/>
        </p:nvPicPr>
        <p:blipFill>
          <a:blip r:embed="rId5"/>
          <a:stretch>
            <a:fillRect/>
          </a:stretch>
        </p:blipFill>
        <p:spPr>
          <a:xfrm>
            <a:off x="10010775" y="0"/>
            <a:ext cx="2181225" cy="952500"/>
          </a:xfrm>
          <a:prstGeom prst="rect">
            <a:avLst/>
          </a:prstGeom>
        </p:spPr>
      </p:pic>
    </p:spTree>
    <p:extLst>
      <p:ext uri="{BB962C8B-B14F-4D97-AF65-F5344CB8AC3E}">
        <p14:creationId xmlns:p14="http://schemas.microsoft.com/office/powerpoint/2010/main" val="3946431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1FF06F9A-53F7-91C6-D6B6-B0E7A3528E60}"/>
              </a:ext>
            </a:extLst>
          </p:cNvPr>
          <p:cNvPicPr>
            <a:picLocks noChangeAspect="1"/>
          </p:cNvPicPr>
          <p:nvPr/>
        </p:nvPicPr>
        <p:blipFill>
          <a:blip r:embed="rId2"/>
          <a:srcRect r="27556" b="1"/>
          <a:stretch/>
        </p:blipFill>
        <p:spPr>
          <a:xfrm>
            <a:off x="20" y="10"/>
            <a:ext cx="12191980" cy="6857990"/>
          </a:xfrm>
          <a:prstGeom prst="rect">
            <a:avLst/>
          </a:prstGeom>
          <a:noFill/>
        </p:spPr>
      </p:pic>
      <p:sp>
        <p:nvSpPr>
          <p:cNvPr id="2" name="Footer Placeholder 1">
            <a:extLst>
              <a:ext uri="{FF2B5EF4-FFF2-40B4-BE49-F238E27FC236}">
                <a16:creationId xmlns:a16="http://schemas.microsoft.com/office/drawing/2014/main" id="{1629EB49-43BC-D2BA-F0DB-FE93F0C8E18F}"/>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BABECC40-1CAD-D4B2-FE15-241C09256EF9}"/>
              </a:ext>
            </a:extLst>
          </p:cNvPr>
          <p:cNvSpPr>
            <a:spLocks noGrp="1"/>
          </p:cNvSpPr>
          <p:nvPr>
            <p:ph type="sldNum" sz="quarter" idx="12"/>
          </p:nvPr>
        </p:nvSpPr>
        <p:spPr/>
        <p:txBody>
          <a:bodyPr/>
          <a:lstStyle/>
          <a:p>
            <a:fld id="{B5CEABB6-07DC-46E8-9B57-56EC44A396E5}" type="slidenum">
              <a:rPr lang="en-US" smtClean="0"/>
              <a:t>37</a:t>
            </a:fld>
            <a:endParaRPr lang="en-US" dirty="0"/>
          </a:p>
        </p:txBody>
      </p:sp>
    </p:spTree>
    <p:extLst>
      <p:ext uri="{BB962C8B-B14F-4D97-AF65-F5344CB8AC3E}">
        <p14:creationId xmlns:p14="http://schemas.microsoft.com/office/powerpoint/2010/main" val="2538005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5993" y="1188268"/>
            <a:ext cx="6096000" cy="646331"/>
          </a:xfrm>
          <a:prstGeom prst="rect">
            <a:avLst/>
          </a:prstGeom>
        </p:spPr>
        <p:txBody>
          <a:bodyPr>
            <a:spAutoFit/>
          </a:bodyPr>
          <a:lstStyle/>
          <a:p>
            <a:pPr>
              <a:buFont typeface="Arial" panose="020B0604020202020204" pitchFamily="34" charset="0"/>
              <a:buChar char="•"/>
            </a:pPr>
            <a:r>
              <a:rPr lang="en-US" dirty="0"/>
              <a:t> Deployed Twitter </a:t>
            </a:r>
            <a:r>
              <a:rPr lang="en-US" dirty="0" err="1"/>
              <a:t>RoBERTa</a:t>
            </a:r>
            <a:r>
              <a:rPr lang="en-US" dirty="0"/>
              <a:t> sentiment analysis model using </a:t>
            </a:r>
            <a:r>
              <a:rPr lang="en-US" dirty="0" err="1"/>
              <a:t>Gradio</a:t>
            </a:r>
            <a:r>
              <a:rPr lang="en-US" dirty="0"/>
              <a:t> for quick and interactive web-based access.</a:t>
            </a:r>
          </a:p>
        </p:txBody>
      </p:sp>
      <p:sp>
        <p:nvSpPr>
          <p:cNvPr id="4" name="Rectangle 3"/>
          <p:cNvSpPr/>
          <p:nvPr/>
        </p:nvSpPr>
        <p:spPr>
          <a:xfrm>
            <a:off x="909729" y="4706961"/>
            <a:ext cx="6096000" cy="1200329"/>
          </a:xfrm>
          <a:prstGeom prst="rect">
            <a:avLst/>
          </a:prstGeom>
        </p:spPr>
        <p:txBody>
          <a:bodyPr>
            <a:spAutoFit/>
          </a:bodyPr>
          <a:lstStyle/>
          <a:p>
            <a:r>
              <a:rPr lang="en-US" b="1" dirty="0"/>
              <a:t>Benefits of </a:t>
            </a:r>
            <a:r>
              <a:rPr lang="en-US" b="1" dirty="0" err="1"/>
              <a:t>Gradio</a:t>
            </a:r>
            <a:r>
              <a:rPr lang="en-US" b="1" dirty="0"/>
              <a:t>:</a:t>
            </a:r>
          </a:p>
          <a:p>
            <a:pPr>
              <a:buFont typeface="Arial" panose="020B0604020202020204" pitchFamily="34" charset="0"/>
              <a:buChar char="•"/>
            </a:pPr>
            <a:r>
              <a:rPr lang="en-US" b="1" dirty="0"/>
              <a:t> Fast and easy deployment</a:t>
            </a:r>
            <a:r>
              <a:rPr lang="en-US" dirty="0"/>
              <a:t> for demos and prototyping.</a:t>
            </a:r>
          </a:p>
          <a:p>
            <a:pPr>
              <a:buFont typeface="Arial" panose="020B0604020202020204" pitchFamily="34" charset="0"/>
              <a:buChar char="•"/>
            </a:pPr>
            <a:r>
              <a:rPr lang="en-US" b="1" dirty="0"/>
              <a:t> Interactive interface</a:t>
            </a:r>
            <a:r>
              <a:rPr lang="en-US" dirty="0"/>
              <a:t> allows real-time model testing.</a:t>
            </a:r>
          </a:p>
          <a:p>
            <a:pPr>
              <a:buFont typeface="Arial" panose="020B0604020202020204" pitchFamily="34" charset="0"/>
              <a:buChar char="•"/>
            </a:pPr>
            <a:r>
              <a:rPr lang="en-US" b="1" dirty="0"/>
              <a:t> No complex backend</a:t>
            </a:r>
            <a:r>
              <a:rPr lang="en-US" dirty="0"/>
              <a:t> or web framework needed.</a:t>
            </a:r>
          </a:p>
        </p:txBody>
      </p:sp>
      <p:sp>
        <p:nvSpPr>
          <p:cNvPr id="8" name="TextBox 7">
            <a:extLst>
              <a:ext uri="{FF2B5EF4-FFF2-40B4-BE49-F238E27FC236}">
                <a16:creationId xmlns:a16="http://schemas.microsoft.com/office/drawing/2014/main" id="{BC851F68-0643-E93B-0DCF-36A7FBD7521F}"/>
              </a:ext>
            </a:extLst>
          </p:cNvPr>
          <p:cNvSpPr txBox="1"/>
          <p:nvPr/>
        </p:nvSpPr>
        <p:spPr>
          <a:xfrm>
            <a:off x="364788" y="302740"/>
            <a:ext cx="7611893" cy="523220"/>
          </a:xfrm>
          <a:prstGeom prst="rect">
            <a:avLst/>
          </a:prstGeom>
          <a:noFill/>
        </p:spPr>
        <p:txBody>
          <a:bodyPr wrap="square">
            <a:spAutoFit/>
          </a:bodyPr>
          <a:lstStyle/>
          <a:p>
            <a:r>
              <a:rPr lang="en-US" sz="2800" b="1">
                <a:latin typeface="Aharoni" panose="02010803020104030203" pitchFamily="2" charset="-79"/>
                <a:cs typeface="Aharoni" panose="02010803020104030203" pitchFamily="2" charset="-79"/>
              </a:rPr>
              <a:t>Sentiment Analysis Model Deployment</a:t>
            </a:r>
            <a:endParaRPr lang="en-US" sz="2800" b="1" dirty="0">
              <a:latin typeface="Aharoni" panose="02010803020104030203" pitchFamily="2" charset="-79"/>
              <a:cs typeface="Aharoni" panose="02010803020104030203" pitchFamily="2" charset="-79"/>
            </a:endParaRPr>
          </a:p>
        </p:txBody>
      </p:sp>
      <p:pic>
        <p:nvPicPr>
          <p:cNvPr id="10" name="Picture 9" descr="A screenshot of a computer&#10;&#10;Description automatically generated">
            <a:extLst>
              <a:ext uri="{FF2B5EF4-FFF2-40B4-BE49-F238E27FC236}">
                <a16:creationId xmlns:a16="http://schemas.microsoft.com/office/drawing/2014/main" id="{E953D171-F457-B702-C152-EED1310C8AED}"/>
              </a:ext>
            </a:extLst>
          </p:cNvPr>
          <p:cNvPicPr>
            <a:picLocks noChangeAspect="1"/>
          </p:cNvPicPr>
          <p:nvPr/>
        </p:nvPicPr>
        <p:blipFill>
          <a:blip r:embed="rId2"/>
          <a:stretch>
            <a:fillRect/>
          </a:stretch>
        </p:blipFill>
        <p:spPr>
          <a:xfrm>
            <a:off x="1401492" y="1834599"/>
            <a:ext cx="9058275" cy="2524125"/>
          </a:xfrm>
          <a:prstGeom prst="rect">
            <a:avLst/>
          </a:prstGeom>
        </p:spPr>
      </p:pic>
      <p:sp>
        <p:nvSpPr>
          <p:cNvPr id="12" name="TextBox 11">
            <a:extLst>
              <a:ext uri="{FF2B5EF4-FFF2-40B4-BE49-F238E27FC236}">
                <a16:creationId xmlns:a16="http://schemas.microsoft.com/office/drawing/2014/main" id="{C060F621-31AC-3C3B-5C0C-EAA9357D980D}"/>
              </a:ext>
            </a:extLst>
          </p:cNvPr>
          <p:cNvSpPr txBox="1"/>
          <p:nvPr/>
        </p:nvSpPr>
        <p:spPr>
          <a:xfrm>
            <a:off x="5862535" y="677962"/>
            <a:ext cx="6094378" cy="369332"/>
          </a:xfrm>
          <a:prstGeom prst="rect">
            <a:avLst/>
          </a:prstGeom>
          <a:noFill/>
        </p:spPr>
        <p:txBody>
          <a:bodyPr wrap="square">
            <a:spAutoFit/>
          </a:bodyPr>
          <a:lstStyle/>
          <a:p>
            <a:r>
              <a:rPr lang="en-US" sz="1800" b="1" dirty="0">
                <a:solidFill>
                  <a:srgbClr val="FF0000"/>
                </a:solidFill>
                <a:cs typeface="Aharoni" panose="02010803020104030203" pitchFamily="2" charset="-79"/>
              </a:rPr>
              <a:t>with </a:t>
            </a:r>
            <a:r>
              <a:rPr lang="en-US" sz="1800" b="1" dirty="0" err="1">
                <a:solidFill>
                  <a:srgbClr val="FF0000"/>
                </a:solidFill>
                <a:cs typeface="Aharoni" panose="02010803020104030203" pitchFamily="2" charset="-79"/>
              </a:rPr>
              <a:t>Gradio</a:t>
            </a:r>
            <a:endParaRPr lang="en-US" dirty="0">
              <a:solidFill>
                <a:srgbClr val="FF0000"/>
              </a:solidFill>
            </a:endParaRPr>
          </a:p>
        </p:txBody>
      </p:sp>
      <p:pic>
        <p:nvPicPr>
          <p:cNvPr id="5" name="Picture 4">
            <a:extLst>
              <a:ext uri="{FF2B5EF4-FFF2-40B4-BE49-F238E27FC236}">
                <a16:creationId xmlns:a16="http://schemas.microsoft.com/office/drawing/2014/main" id="{05981523-9924-D4DF-0E4C-4F907621F850}"/>
              </a:ext>
            </a:extLst>
          </p:cNvPr>
          <p:cNvPicPr>
            <a:picLocks noChangeAspect="1"/>
          </p:cNvPicPr>
          <p:nvPr/>
        </p:nvPicPr>
        <p:blipFill>
          <a:blip r:embed="rId3"/>
          <a:stretch>
            <a:fillRect/>
          </a:stretch>
        </p:blipFill>
        <p:spPr>
          <a:xfrm>
            <a:off x="0" y="5943600"/>
            <a:ext cx="1047750" cy="914400"/>
          </a:xfrm>
          <a:prstGeom prst="rect">
            <a:avLst/>
          </a:prstGeom>
        </p:spPr>
      </p:pic>
      <p:pic>
        <p:nvPicPr>
          <p:cNvPr id="7" name="Picture 6">
            <a:extLst>
              <a:ext uri="{FF2B5EF4-FFF2-40B4-BE49-F238E27FC236}">
                <a16:creationId xmlns:a16="http://schemas.microsoft.com/office/drawing/2014/main" id="{FBA2668F-003D-D4AF-E1C8-EB562E02E8F0}"/>
              </a:ext>
            </a:extLst>
          </p:cNvPr>
          <p:cNvPicPr>
            <a:picLocks noChangeAspect="1"/>
          </p:cNvPicPr>
          <p:nvPr/>
        </p:nvPicPr>
        <p:blipFill>
          <a:blip r:embed="rId4"/>
          <a:stretch>
            <a:fillRect/>
          </a:stretch>
        </p:blipFill>
        <p:spPr>
          <a:xfrm>
            <a:off x="10010775" y="0"/>
            <a:ext cx="2181225" cy="952500"/>
          </a:xfrm>
          <a:prstGeom prst="rect">
            <a:avLst/>
          </a:prstGeom>
        </p:spPr>
      </p:pic>
    </p:spTree>
    <p:extLst>
      <p:ext uri="{BB962C8B-B14F-4D97-AF65-F5344CB8AC3E}">
        <p14:creationId xmlns:p14="http://schemas.microsoft.com/office/powerpoint/2010/main" val="355550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0B55F-412A-6DFF-AE1D-27BB7E1DDFAC}"/>
              </a:ext>
            </a:extLst>
          </p:cNvPr>
          <p:cNvSpPr>
            <a:spLocks noGrp="1"/>
          </p:cNvSpPr>
          <p:nvPr>
            <p:ph type="ctrTitle"/>
          </p:nvPr>
        </p:nvSpPr>
        <p:spPr>
          <a:xfrm>
            <a:off x="4238423" y="421424"/>
            <a:ext cx="4179570" cy="940450"/>
          </a:xfrm>
        </p:spPr>
        <p:txBody>
          <a:bodyPr/>
          <a:lstStyle/>
          <a:p>
            <a:r>
              <a:rPr lang="en-US" dirty="0"/>
              <a:t>Contribution</a:t>
            </a:r>
          </a:p>
        </p:txBody>
      </p:sp>
      <p:sp>
        <p:nvSpPr>
          <p:cNvPr id="4" name="TextBox 3">
            <a:extLst>
              <a:ext uri="{FF2B5EF4-FFF2-40B4-BE49-F238E27FC236}">
                <a16:creationId xmlns:a16="http://schemas.microsoft.com/office/drawing/2014/main" id="{0B19B97E-E341-FAA7-79A6-B06F781A7C3E}"/>
              </a:ext>
            </a:extLst>
          </p:cNvPr>
          <p:cNvSpPr txBox="1"/>
          <p:nvPr/>
        </p:nvSpPr>
        <p:spPr>
          <a:xfrm>
            <a:off x="1021404" y="1361874"/>
            <a:ext cx="10068128"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t>All team members contributed throughout the whole project, we discussed a lot of points all over the project together. But we can</a:t>
            </a:r>
            <a:r>
              <a:rPr lang="ar-EG" dirty="0"/>
              <a:t> </a:t>
            </a:r>
            <a:r>
              <a:rPr lang="en-US" dirty="0"/>
              <a:t> divide the project to 6 main tasks: </a:t>
            </a:r>
          </a:p>
        </p:txBody>
      </p:sp>
      <p:graphicFrame>
        <p:nvGraphicFramePr>
          <p:cNvPr id="5" name="Table 4">
            <a:extLst>
              <a:ext uri="{FF2B5EF4-FFF2-40B4-BE49-F238E27FC236}">
                <a16:creationId xmlns:a16="http://schemas.microsoft.com/office/drawing/2014/main" id="{FE68F738-DD0F-D266-6DAF-E06BED14FCC2}"/>
              </a:ext>
            </a:extLst>
          </p:cNvPr>
          <p:cNvGraphicFramePr>
            <a:graphicFrameLocks noGrp="1"/>
          </p:cNvGraphicFramePr>
          <p:nvPr>
            <p:extLst>
              <p:ext uri="{D42A27DB-BD31-4B8C-83A1-F6EECF244321}">
                <p14:modId xmlns:p14="http://schemas.microsoft.com/office/powerpoint/2010/main" val="4180155113"/>
              </p:ext>
            </p:extLst>
          </p:nvPr>
        </p:nvGraphicFramePr>
        <p:xfrm>
          <a:off x="2032000" y="2538953"/>
          <a:ext cx="8128000" cy="2595880"/>
        </p:xfrm>
        <a:graphic>
          <a:graphicData uri="http://schemas.openxmlformats.org/drawingml/2006/table">
            <a:tbl>
              <a:tblPr firstRow="1" bandRow="1">
                <a:tableStyleId>{5A111915-BE36-4E01-A7E5-04B1672EAD32}</a:tableStyleId>
              </a:tblPr>
              <a:tblGrid>
                <a:gridCol w="4064000">
                  <a:extLst>
                    <a:ext uri="{9D8B030D-6E8A-4147-A177-3AD203B41FA5}">
                      <a16:colId xmlns:a16="http://schemas.microsoft.com/office/drawing/2014/main" val="1953268695"/>
                    </a:ext>
                  </a:extLst>
                </a:gridCol>
                <a:gridCol w="4064000">
                  <a:extLst>
                    <a:ext uri="{9D8B030D-6E8A-4147-A177-3AD203B41FA5}">
                      <a16:colId xmlns:a16="http://schemas.microsoft.com/office/drawing/2014/main" val="3061971201"/>
                    </a:ext>
                  </a:extLst>
                </a:gridCol>
              </a:tblGrid>
              <a:tr h="370840">
                <a:tc>
                  <a:txBody>
                    <a:bodyPr/>
                    <a:lstStyle/>
                    <a:p>
                      <a:pPr algn="ctr"/>
                      <a:r>
                        <a:rPr lang="en-US" dirty="0"/>
                        <a:t>Task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Contributor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4311584"/>
                  </a:ext>
                </a:extLst>
              </a:tr>
              <a:tr h="370840">
                <a:tc>
                  <a:txBody>
                    <a:bodyPr/>
                    <a:lstStyle/>
                    <a:p>
                      <a:r>
                        <a:rPr lang="en-US" dirty="0"/>
                        <a:t>Data Gathering and pre-processing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Ahmed Hesham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5201691"/>
                  </a:ext>
                </a:extLst>
              </a:tr>
              <a:tr h="370840">
                <a:tc>
                  <a:txBody>
                    <a:bodyPr/>
                    <a:lstStyle/>
                    <a:p>
                      <a:r>
                        <a:rPr lang="en-US" dirty="0"/>
                        <a:t>Machine Learning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Kareem Khaled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0037016"/>
                  </a:ext>
                </a:extLst>
              </a:tr>
              <a:tr h="370840">
                <a:tc>
                  <a:txBody>
                    <a:bodyPr/>
                    <a:lstStyle/>
                    <a:p>
                      <a:r>
                        <a:rPr lang="en-US" dirty="0"/>
                        <a:t>NLP (VADER vs </a:t>
                      </a:r>
                      <a:r>
                        <a:rPr lang="en-US" dirty="0" err="1"/>
                        <a:t>RoBERTa</a:t>
                      </a: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Noureen Amer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0645440"/>
                  </a:ext>
                </a:extLst>
              </a:tr>
              <a:tr h="370840">
                <a:tc>
                  <a:txBody>
                    <a:bodyPr/>
                    <a:lstStyle/>
                    <a:p>
                      <a:r>
                        <a:rPr lang="en-US" dirty="0"/>
                        <a:t>BERT and </a:t>
                      </a:r>
                      <a:r>
                        <a:rPr lang="en-US" dirty="0" err="1"/>
                        <a:t>MLflow</a:t>
                      </a:r>
                      <a:r>
                        <a:rPr lang="en-US" dirty="0"/>
                        <a:t> integration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Anan Ahmed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701657"/>
                  </a:ext>
                </a:extLst>
              </a:tr>
              <a:tr h="370840">
                <a:tc>
                  <a:txBody>
                    <a:bodyPr/>
                    <a:lstStyle/>
                    <a:p>
                      <a:r>
                        <a:rPr lang="en-US" dirty="0"/>
                        <a:t>GANs and Model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Zainab Galal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7711614"/>
                  </a:ext>
                </a:extLst>
              </a:tr>
              <a:tr h="370840">
                <a:tc>
                  <a:txBody>
                    <a:bodyPr/>
                    <a:lstStyle/>
                    <a:p>
                      <a:r>
                        <a:rPr lang="en-US" dirty="0"/>
                        <a:t>documentation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All 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7038720"/>
                  </a:ext>
                </a:extLst>
              </a:tr>
            </a:tbl>
          </a:graphicData>
        </a:graphic>
      </p:graphicFrame>
    </p:spTree>
    <p:extLst>
      <p:ext uri="{BB962C8B-B14F-4D97-AF65-F5344CB8AC3E}">
        <p14:creationId xmlns:p14="http://schemas.microsoft.com/office/powerpoint/2010/main" val="90959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407061" y="346509"/>
            <a:ext cx="4310853" cy="627527"/>
          </a:xfrm>
        </p:spPr>
        <p:txBody>
          <a:bodyPr>
            <a:normAutofit fontScale="90000"/>
          </a:bodyPr>
          <a:lstStyle/>
          <a:p>
            <a:r>
              <a:rPr lang="en-US" dirty="0">
                <a:latin typeface="Amasis MT Pro Black" panose="02040A04050005020304" pitchFamily="18" charset="0"/>
              </a:rPr>
              <a:t>Data Collection and Preprocessing</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97960" y="1398461"/>
            <a:ext cx="5265095" cy="1665892"/>
          </a:xfrm>
        </p:spPr>
        <p:txBody>
          <a:bodyPr vert="horz" lIns="91440" tIns="45720" rIns="91440" bIns="45720" rtlCol="0" anchor="t">
            <a:normAutofit fontScale="92500" lnSpcReduction="20000"/>
          </a:bodyPr>
          <a:lstStyle/>
          <a:p>
            <a:pPr marL="342900" indent="-342900" algn="l">
              <a:buFont typeface="Wingdings" panose="05000000000000000000" pitchFamily="2" charset="2"/>
              <a:buChar char="Ø"/>
            </a:pPr>
            <a:r>
              <a:rPr lang="en-US" dirty="0"/>
              <a:t>Data Gathering: </a:t>
            </a:r>
          </a:p>
          <a:p>
            <a:pPr marL="285750" indent="-285750" algn="l">
              <a:buFont typeface="Wingdings" panose="05000000000000000000" pitchFamily="2" charset="2"/>
              <a:buChar char="ü"/>
            </a:pPr>
            <a:r>
              <a:rPr lang="en-US" sz="1400" dirty="0"/>
              <a:t>Collected customer feedback from Amazon on intel CPU products.</a:t>
            </a:r>
          </a:p>
          <a:p>
            <a:pPr marL="285750" indent="-285750" algn="l">
              <a:buFont typeface="Wingdings" panose="05000000000000000000" pitchFamily="2" charset="2"/>
              <a:buChar char="ü"/>
            </a:pPr>
            <a:r>
              <a:rPr lang="en-US" sz="1400" dirty="0"/>
              <a:t>These reviews include information like (Product name, rating, feedback title, feedback content and feedback date)</a:t>
            </a:r>
          </a:p>
          <a:p>
            <a:pPr marL="285750" indent="-285750" algn="l">
              <a:buFont typeface="Wingdings" panose="05000000000000000000" pitchFamily="2" charset="2"/>
              <a:buChar char="ü"/>
            </a:pPr>
            <a:r>
              <a:rPr lang="en-US" sz="1400" dirty="0"/>
              <a:t>Each feedback has a URL referring to its reference from where it was extracted.</a:t>
            </a:r>
          </a:p>
        </p:txBody>
      </p:sp>
      <p:pic>
        <p:nvPicPr>
          <p:cNvPr id="12" name="Picture 11" descr="A screenshot of a computer&#10;&#10;Description automatically generated">
            <a:extLst>
              <a:ext uri="{FF2B5EF4-FFF2-40B4-BE49-F238E27FC236}">
                <a16:creationId xmlns:a16="http://schemas.microsoft.com/office/drawing/2014/main" id="{76D860AB-2BC2-3BBD-090A-F13758E2E79D}"/>
              </a:ext>
            </a:extLst>
          </p:cNvPr>
          <p:cNvPicPr>
            <a:picLocks noChangeAspect="1"/>
          </p:cNvPicPr>
          <p:nvPr/>
        </p:nvPicPr>
        <p:blipFill>
          <a:blip r:embed="rId2"/>
          <a:stretch>
            <a:fillRect/>
          </a:stretch>
        </p:blipFill>
        <p:spPr>
          <a:xfrm>
            <a:off x="697960" y="3429000"/>
            <a:ext cx="10849358" cy="2314729"/>
          </a:xfrm>
          <a:prstGeom prst="rect">
            <a:avLst/>
          </a:prstGeom>
        </p:spPr>
      </p:pic>
      <p:sp>
        <p:nvSpPr>
          <p:cNvPr id="4" name="Footer Placeholder 3">
            <a:extLst>
              <a:ext uri="{FF2B5EF4-FFF2-40B4-BE49-F238E27FC236}">
                <a16:creationId xmlns:a16="http://schemas.microsoft.com/office/drawing/2014/main" id="{E8C24815-42CF-A2B6-CC5F-0E35818EBF6E}"/>
              </a:ext>
            </a:extLst>
          </p:cNvPr>
          <p:cNvSpPr>
            <a:spLocks noGrp="1"/>
          </p:cNvSpPr>
          <p:nvPr>
            <p:ph type="ftr" sz="quarter" idx="21"/>
          </p:nvPr>
        </p:nvSpPr>
        <p:spPr/>
        <p:txBody>
          <a:bodyPr/>
          <a:lstStyle/>
          <a:p>
            <a:endParaRPr lang="en-US" dirty="0"/>
          </a:p>
        </p:txBody>
      </p:sp>
      <p:sp>
        <p:nvSpPr>
          <p:cNvPr id="5" name="Slide Number Placeholder 4">
            <a:extLst>
              <a:ext uri="{FF2B5EF4-FFF2-40B4-BE49-F238E27FC236}">
                <a16:creationId xmlns:a16="http://schemas.microsoft.com/office/drawing/2014/main" id="{9C5AE70F-8E5F-8D10-73A9-84A47BEA295D}"/>
              </a:ext>
            </a:extLst>
          </p:cNvPr>
          <p:cNvSpPr>
            <a:spLocks noGrp="1"/>
          </p:cNvSpPr>
          <p:nvPr>
            <p:ph type="sldNum" sz="quarter" idx="22"/>
          </p:nvPr>
        </p:nvSpPr>
        <p:spPr/>
        <p:txBody>
          <a:bodyPr/>
          <a:lstStyle/>
          <a:p>
            <a:fld id="{B5CEABB6-07DC-46E8-9B57-56EC44A396E5}" type="slidenum">
              <a:rPr lang="en-US" smtClean="0"/>
              <a:t>4</a:t>
            </a:fld>
            <a:endParaRPr lang="en-US" dirty="0"/>
          </a:p>
        </p:txBody>
      </p:sp>
      <p:pic>
        <p:nvPicPr>
          <p:cNvPr id="7" name="Picture 6">
            <a:extLst>
              <a:ext uri="{FF2B5EF4-FFF2-40B4-BE49-F238E27FC236}">
                <a16:creationId xmlns:a16="http://schemas.microsoft.com/office/drawing/2014/main" id="{A4BBC64D-6B37-C244-1299-AF486AF5ED88}"/>
              </a:ext>
            </a:extLst>
          </p:cNvPr>
          <p:cNvPicPr>
            <a:picLocks noChangeAspect="1"/>
          </p:cNvPicPr>
          <p:nvPr/>
        </p:nvPicPr>
        <p:blipFill>
          <a:blip r:embed="rId3"/>
          <a:stretch>
            <a:fillRect/>
          </a:stretch>
        </p:blipFill>
        <p:spPr>
          <a:xfrm>
            <a:off x="16833" y="5899150"/>
            <a:ext cx="1047750" cy="914400"/>
          </a:xfrm>
          <a:prstGeom prst="rect">
            <a:avLst/>
          </a:prstGeom>
        </p:spPr>
      </p:pic>
      <p:pic>
        <p:nvPicPr>
          <p:cNvPr id="9" name="Picture 8">
            <a:extLst>
              <a:ext uri="{FF2B5EF4-FFF2-40B4-BE49-F238E27FC236}">
                <a16:creationId xmlns:a16="http://schemas.microsoft.com/office/drawing/2014/main" id="{92960080-4A8D-07DA-EDF4-E9B4C25F19DE}"/>
              </a:ext>
            </a:extLst>
          </p:cNvPr>
          <p:cNvPicPr>
            <a:picLocks noChangeAspect="1"/>
          </p:cNvPicPr>
          <p:nvPr/>
        </p:nvPicPr>
        <p:blipFill>
          <a:blip r:embed="rId4"/>
          <a:stretch>
            <a:fillRect/>
          </a:stretch>
        </p:blipFill>
        <p:spPr>
          <a:xfrm>
            <a:off x="10010775" y="21536"/>
            <a:ext cx="2181225" cy="952500"/>
          </a:xfrm>
          <a:prstGeom prst="rect">
            <a:avLst/>
          </a:prstGeom>
        </p:spPr>
      </p:pic>
    </p:spTree>
    <p:extLst>
      <p:ext uri="{BB962C8B-B14F-4D97-AF65-F5344CB8AC3E}">
        <p14:creationId xmlns:p14="http://schemas.microsoft.com/office/powerpoint/2010/main" val="1593920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9900B-2C5B-AC00-375C-9A18BD68DCED}"/>
              </a:ext>
            </a:extLst>
          </p:cNvPr>
          <p:cNvSpPr>
            <a:spLocks noGrp="1"/>
          </p:cNvSpPr>
          <p:nvPr>
            <p:ph type="ctrTitle"/>
          </p:nvPr>
        </p:nvSpPr>
        <p:spPr>
          <a:xfrm>
            <a:off x="2487588" y="3093733"/>
            <a:ext cx="7216824" cy="690663"/>
          </a:xfrm>
        </p:spPr>
        <p:txBody>
          <a:bodyPr/>
          <a:lstStyle/>
          <a:p>
            <a:r>
              <a:rPr lang="en-US" sz="4000" dirty="0"/>
              <a:t>Thank you for listening! </a:t>
            </a:r>
          </a:p>
        </p:txBody>
      </p:sp>
      <p:sp>
        <p:nvSpPr>
          <p:cNvPr id="5" name="Footer Placeholder 4">
            <a:extLst>
              <a:ext uri="{FF2B5EF4-FFF2-40B4-BE49-F238E27FC236}">
                <a16:creationId xmlns:a16="http://schemas.microsoft.com/office/drawing/2014/main" id="{61C8F23F-0CD4-1DF4-D491-553FB7A901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407FCEC-06BC-3B1B-B067-C4E06D77C69D}"/>
              </a:ext>
            </a:extLst>
          </p:cNvPr>
          <p:cNvSpPr>
            <a:spLocks noGrp="1"/>
          </p:cNvSpPr>
          <p:nvPr>
            <p:ph type="sldNum" sz="quarter" idx="12"/>
          </p:nvPr>
        </p:nvSpPr>
        <p:spPr/>
        <p:txBody>
          <a:bodyPr/>
          <a:lstStyle/>
          <a:p>
            <a:fld id="{B5CEABB6-07DC-46E8-9B57-56EC44A396E5}" type="slidenum">
              <a:rPr lang="en-US" smtClean="0"/>
              <a:t>40</a:t>
            </a:fld>
            <a:endParaRPr lang="en-US" dirty="0"/>
          </a:p>
        </p:txBody>
      </p:sp>
      <p:pic>
        <p:nvPicPr>
          <p:cNvPr id="7" name="Picture 6">
            <a:extLst>
              <a:ext uri="{FF2B5EF4-FFF2-40B4-BE49-F238E27FC236}">
                <a16:creationId xmlns:a16="http://schemas.microsoft.com/office/drawing/2014/main" id="{46B69846-DF1E-CC8F-4448-FF0A2FDF104E}"/>
              </a:ext>
            </a:extLst>
          </p:cNvPr>
          <p:cNvPicPr>
            <a:picLocks noChangeAspect="1"/>
          </p:cNvPicPr>
          <p:nvPr/>
        </p:nvPicPr>
        <p:blipFill>
          <a:blip r:embed="rId2"/>
          <a:stretch>
            <a:fillRect/>
          </a:stretch>
        </p:blipFill>
        <p:spPr>
          <a:xfrm>
            <a:off x="10010775" y="0"/>
            <a:ext cx="2181225" cy="952500"/>
          </a:xfrm>
          <a:prstGeom prst="rect">
            <a:avLst/>
          </a:prstGeom>
        </p:spPr>
      </p:pic>
      <p:pic>
        <p:nvPicPr>
          <p:cNvPr id="9" name="Picture 8">
            <a:extLst>
              <a:ext uri="{FF2B5EF4-FFF2-40B4-BE49-F238E27FC236}">
                <a16:creationId xmlns:a16="http://schemas.microsoft.com/office/drawing/2014/main" id="{2D981FFF-8B21-E603-6F2A-5A9E79481725}"/>
              </a:ext>
            </a:extLst>
          </p:cNvPr>
          <p:cNvPicPr>
            <a:picLocks noChangeAspect="1"/>
          </p:cNvPicPr>
          <p:nvPr/>
        </p:nvPicPr>
        <p:blipFill>
          <a:blip r:embed="rId3"/>
          <a:stretch>
            <a:fillRect/>
          </a:stretch>
        </p:blipFill>
        <p:spPr>
          <a:xfrm>
            <a:off x="0" y="5943600"/>
            <a:ext cx="1047750" cy="914400"/>
          </a:xfrm>
          <a:prstGeom prst="rect">
            <a:avLst/>
          </a:prstGeom>
        </p:spPr>
      </p:pic>
    </p:spTree>
    <p:extLst>
      <p:ext uri="{BB962C8B-B14F-4D97-AF65-F5344CB8AC3E}">
        <p14:creationId xmlns:p14="http://schemas.microsoft.com/office/powerpoint/2010/main" val="3171855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377488" y="382772"/>
            <a:ext cx="4087508" cy="512174"/>
          </a:xfrm>
        </p:spPr>
        <p:txBody>
          <a:bodyPr vert="horz" lIns="91440" tIns="45720" rIns="91440" bIns="45720" rtlCol="0" anchor="t">
            <a:normAutofit/>
          </a:bodyPr>
          <a:lstStyle/>
          <a:p>
            <a:pPr marL="342900" indent="-342900">
              <a:buFont typeface="Wingdings" panose="05000000000000000000" pitchFamily="2" charset="2"/>
              <a:buChar char="Ø"/>
            </a:pPr>
            <a:r>
              <a:rPr lang="en-US" dirty="0"/>
              <a:t>Data pre-processing steps</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487709" y="942132"/>
            <a:ext cx="6749670" cy="2987841"/>
          </a:xfrm>
        </p:spPr>
        <p:txBody>
          <a:bodyPr>
            <a:normAutofit/>
          </a:bodyPr>
          <a:lstStyle/>
          <a:p>
            <a:pPr marL="342900" indent="-342900">
              <a:buFont typeface="+mj-lt"/>
              <a:buAutoNum type="arabicPeriod"/>
            </a:pPr>
            <a:r>
              <a:rPr lang="en-US" sz="2000" dirty="0"/>
              <a:t>Text Cleaning</a:t>
            </a:r>
            <a:r>
              <a:rPr lang="en-US" dirty="0"/>
              <a:t>: Clean the title and content columns to remove noise, unwanted characters, and normalize the text for analysis. </a:t>
            </a:r>
          </a:p>
          <a:p>
            <a:pPr marL="285750" indent="-285750">
              <a:buFont typeface="Wingdings" panose="05000000000000000000" pitchFamily="2" charset="2"/>
              <a:buChar char="ü"/>
            </a:pPr>
            <a:r>
              <a:rPr lang="en-US" sz="1600" b="1" dirty="0"/>
              <a:t>Lowercasing</a:t>
            </a:r>
            <a:r>
              <a:rPr lang="en-US" dirty="0"/>
              <a:t>: Converted all text to lowercase for uniformity.</a:t>
            </a:r>
          </a:p>
          <a:p>
            <a:pPr marL="285750" indent="-285750">
              <a:buFont typeface="Wingdings" panose="05000000000000000000" pitchFamily="2" charset="2"/>
              <a:buChar char="ü"/>
            </a:pPr>
            <a:r>
              <a:rPr lang="en-US" sz="1600" b="1" dirty="0"/>
              <a:t>Removing Punctuation</a:t>
            </a:r>
            <a:r>
              <a:rPr lang="en-US" dirty="0"/>
              <a:t>: Removed punctuation to focus only on words.</a:t>
            </a:r>
          </a:p>
          <a:p>
            <a:pPr marL="285750" indent="-285750">
              <a:buFont typeface="Wingdings" panose="05000000000000000000" pitchFamily="2" charset="2"/>
              <a:buChar char="ü"/>
            </a:pPr>
            <a:r>
              <a:rPr lang="en-US" sz="1600" b="1" dirty="0"/>
              <a:t>Removing Unicode Characters</a:t>
            </a:r>
            <a:r>
              <a:rPr lang="en-US" dirty="0"/>
              <a:t>: Cleaned up any non-standard characters (e.g., \xa0, \x8c).</a:t>
            </a:r>
          </a:p>
          <a:p>
            <a:pPr marL="285750" indent="-285750">
              <a:buFont typeface="Wingdings" panose="05000000000000000000" pitchFamily="2" charset="2"/>
              <a:buChar char="ü"/>
            </a:pPr>
            <a:r>
              <a:rPr lang="en-US" sz="1600" b="1" dirty="0"/>
              <a:t>Removing Non-ASCII Characters</a:t>
            </a:r>
            <a:r>
              <a:rPr lang="en-US" dirty="0"/>
              <a:t>: Stripped out any characters outside the ASCII range to ensure compatibility.</a:t>
            </a:r>
          </a:p>
          <a:p>
            <a:pPr marL="285750" indent="-285750">
              <a:buFont typeface="Wingdings" panose="05000000000000000000" pitchFamily="2" charset="2"/>
              <a:buChar char="ü"/>
            </a:pPr>
            <a:r>
              <a:rPr lang="en-US" sz="1600" b="1" dirty="0"/>
              <a:t>Removing Extra Spaces: </a:t>
            </a:r>
            <a:r>
              <a:rPr lang="en-US" dirty="0"/>
              <a:t>Normalized spacing to ensure consistency.</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5</a:t>
            </a:fld>
            <a:endParaRPr lang="en-US" dirty="0"/>
          </a:p>
        </p:txBody>
      </p:sp>
      <p:pic>
        <p:nvPicPr>
          <p:cNvPr id="32" name="Picture 31" descr="A black and white text&#10;&#10;Description automatically generated">
            <a:extLst>
              <a:ext uri="{FF2B5EF4-FFF2-40B4-BE49-F238E27FC236}">
                <a16:creationId xmlns:a16="http://schemas.microsoft.com/office/drawing/2014/main" id="{2E3246FF-F0E6-826A-F067-F0AC120C64A6}"/>
              </a:ext>
            </a:extLst>
          </p:cNvPr>
          <p:cNvPicPr>
            <a:picLocks noChangeAspect="1"/>
          </p:cNvPicPr>
          <p:nvPr/>
        </p:nvPicPr>
        <p:blipFill>
          <a:blip r:embed="rId2"/>
          <a:stretch>
            <a:fillRect/>
          </a:stretch>
        </p:blipFill>
        <p:spPr>
          <a:xfrm>
            <a:off x="7119802" y="2136498"/>
            <a:ext cx="1775614" cy="693480"/>
          </a:xfrm>
          <a:prstGeom prst="rect">
            <a:avLst/>
          </a:prstGeom>
        </p:spPr>
      </p:pic>
      <p:pic>
        <p:nvPicPr>
          <p:cNvPr id="34" name="Picture 33" descr="A black and white text&#10;&#10;Description automatically generated">
            <a:extLst>
              <a:ext uri="{FF2B5EF4-FFF2-40B4-BE49-F238E27FC236}">
                <a16:creationId xmlns:a16="http://schemas.microsoft.com/office/drawing/2014/main" id="{636090EB-0746-F61B-706F-1FCEF093F934}"/>
              </a:ext>
            </a:extLst>
          </p:cNvPr>
          <p:cNvPicPr>
            <a:picLocks noChangeAspect="1"/>
          </p:cNvPicPr>
          <p:nvPr/>
        </p:nvPicPr>
        <p:blipFill>
          <a:blip r:embed="rId3"/>
          <a:stretch>
            <a:fillRect/>
          </a:stretch>
        </p:blipFill>
        <p:spPr>
          <a:xfrm>
            <a:off x="10119194" y="2104553"/>
            <a:ext cx="1585097" cy="678239"/>
          </a:xfrm>
          <a:prstGeom prst="rect">
            <a:avLst/>
          </a:prstGeom>
        </p:spPr>
      </p:pic>
      <p:sp>
        <p:nvSpPr>
          <p:cNvPr id="35" name="Arrow: Right 34">
            <a:extLst>
              <a:ext uri="{FF2B5EF4-FFF2-40B4-BE49-F238E27FC236}">
                <a16:creationId xmlns:a16="http://schemas.microsoft.com/office/drawing/2014/main" id="{E5CC4648-17CD-ADC8-4F2C-672623559BD3}"/>
              </a:ext>
            </a:extLst>
          </p:cNvPr>
          <p:cNvSpPr/>
          <p:nvPr/>
        </p:nvSpPr>
        <p:spPr>
          <a:xfrm>
            <a:off x="8978630" y="2324911"/>
            <a:ext cx="1011676"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black and white sign with white text&#10;&#10;Description automatically generated">
            <a:extLst>
              <a:ext uri="{FF2B5EF4-FFF2-40B4-BE49-F238E27FC236}">
                <a16:creationId xmlns:a16="http://schemas.microsoft.com/office/drawing/2014/main" id="{24EA6205-48DA-03A3-2D27-59B75EA9748C}"/>
              </a:ext>
            </a:extLst>
          </p:cNvPr>
          <p:cNvPicPr>
            <a:picLocks noChangeAspect="1"/>
          </p:cNvPicPr>
          <p:nvPr/>
        </p:nvPicPr>
        <p:blipFill>
          <a:blip r:embed="rId4"/>
          <a:stretch>
            <a:fillRect/>
          </a:stretch>
        </p:blipFill>
        <p:spPr>
          <a:xfrm>
            <a:off x="802606" y="3977159"/>
            <a:ext cx="3779122" cy="556200"/>
          </a:xfrm>
          <a:prstGeom prst="rect">
            <a:avLst/>
          </a:prstGeom>
        </p:spPr>
      </p:pic>
      <p:sp>
        <p:nvSpPr>
          <p:cNvPr id="39" name="Arrow: Right 38">
            <a:extLst>
              <a:ext uri="{FF2B5EF4-FFF2-40B4-BE49-F238E27FC236}">
                <a16:creationId xmlns:a16="http://schemas.microsoft.com/office/drawing/2014/main" id="{D692FAA2-D54B-448E-334F-F89B0ED86608}"/>
              </a:ext>
            </a:extLst>
          </p:cNvPr>
          <p:cNvSpPr/>
          <p:nvPr/>
        </p:nvSpPr>
        <p:spPr>
          <a:xfrm>
            <a:off x="4919681" y="4072696"/>
            <a:ext cx="1534134"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30EA674F-58AB-6980-04A9-5FC83A900BB6}"/>
              </a:ext>
            </a:extLst>
          </p:cNvPr>
          <p:cNvPicPr>
            <a:picLocks noChangeAspect="1"/>
          </p:cNvPicPr>
          <p:nvPr/>
        </p:nvPicPr>
        <p:blipFill>
          <a:blip r:embed="rId5"/>
          <a:stretch>
            <a:fillRect/>
          </a:stretch>
        </p:blipFill>
        <p:spPr>
          <a:xfrm>
            <a:off x="6624437" y="4000750"/>
            <a:ext cx="4708385" cy="509015"/>
          </a:xfrm>
          <a:prstGeom prst="rect">
            <a:avLst/>
          </a:prstGeom>
        </p:spPr>
      </p:pic>
      <p:sp>
        <p:nvSpPr>
          <p:cNvPr id="42" name="TextBox 41">
            <a:extLst>
              <a:ext uri="{FF2B5EF4-FFF2-40B4-BE49-F238E27FC236}">
                <a16:creationId xmlns:a16="http://schemas.microsoft.com/office/drawing/2014/main" id="{65CF43BE-80A4-C6B0-8D4A-CF101EC974BF}"/>
              </a:ext>
            </a:extLst>
          </p:cNvPr>
          <p:cNvSpPr txBox="1"/>
          <p:nvPr/>
        </p:nvSpPr>
        <p:spPr>
          <a:xfrm>
            <a:off x="502793" y="4789859"/>
            <a:ext cx="5829913" cy="1046440"/>
          </a:xfrm>
          <a:prstGeom prst="rect">
            <a:avLst/>
          </a:prstGeom>
          <a:noFill/>
        </p:spPr>
        <p:txBody>
          <a:bodyPr wrap="square" rtlCol="0">
            <a:spAutoFit/>
          </a:bodyPr>
          <a:lstStyle/>
          <a:p>
            <a:r>
              <a:rPr lang="en-US" dirty="0"/>
              <a:t>2. </a:t>
            </a:r>
            <a:r>
              <a:rPr lang="en-US" sz="2000" dirty="0"/>
              <a:t>Date Formatting: </a:t>
            </a:r>
            <a:r>
              <a:rPr lang="en-US" sz="1400" dirty="0"/>
              <a:t>Ensure consistency in date formats across the dataset</a:t>
            </a:r>
          </a:p>
          <a:p>
            <a:pPr marL="285750" indent="-285750">
              <a:buFont typeface="Wingdings" panose="05000000000000000000" pitchFamily="2" charset="2"/>
              <a:buChar char="ü"/>
            </a:pPr>
            <a:r>
              <a:rPr lang="en-US" sz="1400" dirty="0"/>
              <a:t>Converted dates to a consistent format (DD-MM-YYYY).</a:t>
            </a:r>
          </a:p>
          <a:p>
            <a:pPr marL="285750" indent="-285750">
              <a:buFont typeface="Wingdings" panose="05000000000000000000" pitchFamily="2" charset="2"/>
              <a:buChar char="ü"/>
            </a:pPr>
            <a:r>
              <a:rPr lang="en-US" sz="1400" dirty="0"/>
              <a:t>Filled any missing dates with the mean date value of the dataset.</a:t>
            </a:r>
          </a:p>
        </p:txBody>
      </p:sp>
      <p:pic>
        <p:nvPicPr>
          <p:cNvPr id="44" name="Picture 43" descr="A black and white calendar&#10;&#10;Description automatically generated">
            <a:extLst>
              <a:ext uri="{FF2B5EF4-FFF2-40B4-BE49-F238E27FC236}">
                <a16:creationId xmlns:a16="http://schemas.microsoft.com/office/drawing/2014/main" id="{DEE17CD4-4489-12E2-70CE-3837A26CAB8A}"/>
              </a:ext>
            </a:extLst>
          </p:cNvPr>
          <p:cNvPicPr>
            <a:picLocks noChangeAspect="1"/>
          </p:cNvPicPr>
          <p:nvPr/>
        </p:nvPicPr>
        <p:blipFill>
          <a:blip r:embed="rId6"/>
          <a:stretch>
            <a:fillRect/>
          </a:stretch>
        </p:blipFill>
        <p:spPr>
          <a:xfrm>
            <a:off x="6332706" y="5203322"/>
            <a:ext cx="736065" cy="1492863"/>
          </a:xfrm>
          <a:prstGeom prst="rect">
            <a:avLst/>
          </a:prstGeom>
        </p:spPr>
      </p:pic>
      <p:sp>
        <p:nvSpPr>
          <p:cNvPr id="45" name="Arrow: Right 44">
            <a:extLst>
              <a:ext uri="{FF2B5EF4-FFF2-40B4-BE49-F238E27FC236}">
                <a16:creationId xmlns:a16="http://schemas.microsoft.com/office/drawing/2014/main" id="{C4A8943A-8E66-DEA3-B096-C51CABA1E37F}"/>
              </a:ext>
            </a:extLst>
          </p:cNvPr>
          <p:cNvSpPr/>
          <p:nvPr/>
        </p:nvSpPr>
        <p:spPr>
          <a:xfrm>
            <a:off x="7237379" y="5820479"/>
            <a:ext cx="978565" cy="428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A black background with white numbers&#10;&#10;Description automatically generated">
            <a:extLst>
              <a:ext uri="{FF2B5EF4-FFF2-40B4-BE49-F238E27FC236}">
                <a16:creationId xmlns:a16="http://schemas.microsoft.com/office/drawing/2014/main" id="{7D3E6C1B-C4CC-9896-6F45-3E6F8D31FE27}"/>
              </a:ext>
            </a:extLst>
          </p:cNvPr>
          <p:cNvPicPr>
            <a:picLocks noChangeAspect="1"/>
          </p:cNvPicPr>
          <p:nvPr/>
        </p:nvPicPr>
        <p:blipFill>
          <a:blip r:embed="rId7"/>
          <a:stretch>
            <a:fillRect/>
          </a:stretch>
        </p:blipFill>
        <p:spPr>
          <a:xfrm>
            <a:off x="8467475" y="5203322"/>
            <a:ext cx="706622" cy="1492863"/>
          </a:xfrm>
          <a:prstGeom prst="rect">
            <a:avLst/>
          </a:prstGeom>
        </p:spPr>
      </p:pic>
      <p:sp>
        <p:nvSpPr>
          <p:cNvPr id="2" name="Footer Placeholder 1">
            <a:extLst>
              <a:ext uri="{FF2B5EF4-FFF2-40B4-BE49-F238E27FC236}">
                <a16:creationId xmlns:a16="http://schemas.microsoft.com/office/drawing/2014/main" id="{3B87B95D-F68B-A7EA-911D-81AD433E4D50}"/>
              </a:ext>
            </a:extLst>
          </p:cNvPr>
          <p:cNvSpPr>
            <a:spLocks noGrp="1"/>
          </p:cNvSpPr>
          <p:nvPr>
            <p:ph type="ftr" sz="quarter" idx="21"/>
          </p:nvPr>
        </p:nvSpPr>
        <p:spPr/>
        <p:txBody>
          <a:bodyPr/>
          <a:lstStyle/>
          <a:p>
            <a:endParaRPr lang="en-US" dirty="0"/>
          </a:p>
        </p:txBody>
      </p:sp>
      <p:pic>
        <p:nvPicPr>
          <p:cNvPr id="6" name="Picture 5">
            <a:extLst>
              <a:ext uri="{FF2B5EF4-FFF2-40B4-BE49-F238E27FC236}">
                <a16:creationId xmlns:a16="http://schemas.microsoft.com/office/drawing/2014/main" id="{FA4571B8-1D7E-8361-1598-414077A13C0E}"/>
              </a:ext>
            </a:extLst>
          </p:cNvPr>
          <p:cNvPicPr>
            <a:picLocks noChangeAspect="1"/>
          </p:cNvPicPr>
          <p:nvPr/>
        </p:nvPicPr>
        <p:blipFill>
          <a:blip r:embed="rId8"/>
          <a:stretch>
            <a:fillRect/>
          </a:stretch>
        </p:blipFill>
        <p:spPr>
          <a:xfrm>
            <a:off x="4477" y="5918660"/>
            <a:ext cx="1047750" cy="914400"/>
          </a:xfrm>
          <a:prstGeom prst="rect">
            <a:avLst/>
          </a:prstGeom>
        </p:spPr>
      </p:pic>
      <p:pic>
        <p:nvPicPr>
          <p:cNvPr id="8" name="Picture 7">
            <a:extLst>
              <a:ext uri="{FF2B5EF4-FFF2-40B4-BE49-F238E27FC236}">
                <a16:creationId xmlns:a16="http://schemas.microsoft.com/office/drawing/2014/main" id="{6BDD1F8F-C9D6-4B00-3190-168D37FAA81F}"/>
              </a:ext>
            </a:extLst>
          </p:cNvPr>
          <p:cNvPicPr>
            <a:picLocks noChangeAspect="1"/>
          </p:cNvPicPr>
          <p:nvPr/>
        </p:nvPicPr>
        <p:blipFill>
          <a:blip r:embed="rId9"/>
          <a:stretch>
            <a:fillRect/>
          </a:stretch>
        </p:blipFill>
        <p:spPr>
          <a:xfrm>
            <a:off x="9990306" y="7775"/>
            <a:ext cx="2181225" cy="952500"/>
          </a:xfrm>
          <a:prstGeom prst="rect">
            <a:avLst/>
          </a:prstGeom>
        </p:spPr>
      </p:pic>
    </p:spTree>
    <p:extLst>
      <p:ext uri="{BB962C8B-B14F-4D97-AF65-F5344CB8AC3E}">
        <p14:creationId xmlns:p14="http://schemas.microsoft.com/office/powerpoint/2010/main" val="1844941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311488" y="226910"/>
            <a:ext cx="4912975" cy="1047413"/>
          </a:xfrm>
        </p:spPr>
        <p:txBody>
          <a:bodyPr vert="horz" lIns="91440" tIns="45720" rIns="91440" bIns="45720" rtlCol="0" anchor="t">
            <a:normAutofit/>
          </a:bodyPr>
          <a:lstStyle/>
          <a:p>
            <a:r>
              <a:rPr lang="en-US" sz="2000" dirty="0"/>
              <a:t>3. Product Categorization: </a:t>
            </a:r>
            <a:r>
              <a:rPr lang="en-US" dirty="0"/>
              <a:t>Categorize the products into Intel’s processor models (i3, i5, i7, i9) based on the product name.</a:t>
            </a:r>
            <a:endParaRPr lang="en-US" noProof="1"/>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4294967295"/>
          </p:nvPr>
        </p:nvSpPr>
        <p:spPr>
          <a:xfrm>
            <a:off x="8610600" y="6356350"/>
            <a:ext cx="2743200" cy="365125"/>
          </a:xfrm>
        </p:spPr>
        <p:txBody>
          <a:bodyPr/>
          <a:lstStyle/>
          <a:p>
            <a:fld id="{B5CEABB6-07DC-46E8-9B57-56EC44A396E5}" type="slidenum">
              <a:rPr lang="en-US" smtClean="0"/>
              <a:pPr/>
              <a:t>6</a:t>
            </a:fld>
            <a:endParaRPr lang="en-US" dirty="0"/>
          </a:p>
        </p:txBody>
      </p:sp>
      <p:sp>
        <p:nvSpPr>
          <p:cNvPr id="9" name="Content Placeholder 2">
            <a:extLst>
              <a:ext uri="{FF2B5EF4-FFF2-40B4-BE49-F238E27FC236}">
                <a16:creationId xmlns:a16="http://schemas.microsoft.com/office/drawing/2014/main" id="{73EEC478-D7D0-6D6B-A17F-5AB5CB36E597}"/>
              </a:ext>
            </a:extLst>
          </p:cNvPr>
          <p:cNvSpPr txBox="1">
            <a:spLocks/>
          </p:cNvSpPr>
          <p:nvPr/>
        </p:nvSpPr>
        <p:spPr>
          <a:xfrm>
            <a:off x="311488" y="1274323"/>
            <a:ext cx="8044573" cy="1167388"/>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000" dirty="0"/>
              <a:t>4. Rating Cleaning: </a:t>
            </a:r>
            <a:r>
              <a:rPr lang="en-US" dirty="0"/>
              <a:t>Clean the rating column by extracting numeric values and ensuring consistency in the rating format.</a:t>
            </a:r>
          </a:p>
          <a:p>
            <a:pPr marL="285750" indent="-285750">
              <a:buFont typeface="Wingdings" panose="05000000000000000000" pitchFamily="2" charset="2"/>
              <a:buChar char="ü"/>
            </a:pPr>
            <a:r>
              <a:rPr lang="en-US" noProof="1"/>
              <a:t>Extracted digits from the rating string and converted them to integers.</a:t>
            </a:r>
          </a:p>
          <a:p>
            <a:pPr marL="285750" indent="-285750">
              <a:buFont typeface="Wingdings" panose="05000000000000000000" pitchFamily="2" charset="2"/>
              <a:buChar char="ü"/>
            </a:pPr>
            <a:r>
              <a:rPr lang="en-US" noProof="1"/>
              <a:t>Rounded float values to zero decimal points for clarity.</a:t>
            </a:r>
          </a:p>
        </p:txBody>
      </p:sp>
      <p:sp>
        <p:nvSpPr>
          <p:cNvPr id="18" name="TextBox 17">
            <a:extLst>
              <a:ext uri="{FF2B5EF4-FFF2-40B4-BE49-F238E27FC236}">
                <a16:creationId xmlns:a16="http://schemas.microsoft.com/office/drawing/2014/main" id="{B1EE3043-8DD4-3179-DBD5-CC8442DE544B}"/>
              </a:ext>
            </a:extLst>
          </p:cNvPr>
          <p:cNvSpPr txBox="1"/>
          <p:nvPr/>
        </p:nvSpPr>
        <p:spPr>
          <a:xfrm>
            <a:off x="311488" y="2587557"/>
            <a:ext cx="7655465" cy="1046440"/>
          </a:xfrm>
          <a:prstGeom prst="rect">
            <a:avLst/>
          </a:prstGeom>
          <a:noFill/>
        </p:spPr>
        <p:txBody>
          <a:bodyPr wrap="square" rtlCol="0">
            <a:spAutoFit/>
          </a:bodyPr>
          <a:lstStyle/>
          <a:p>
            <a:r>
              <a:rPr lang="en-US" sz="2000" dirty="0"/>
              <a:t>5. Removing Stop Words: </a:t>
            </a:r>
            <a:r>
              <a:rPr lang="en-US" sz="1400" dirty="0"/>
              <a:t>Reduce noise in the text data by removing common stop words (like "the," "is," "in") that don't contribute to the sentiment or meaning.</a:t>
            </a:r>
          </a:p>
          <a:p>
            <a:pPr marL="285750" indent="-285750">
              <a:buFont typeface="Wingdings" panose="05000000000000000000" pitchFamily="2" charset="2"/>
              <a:buChar char="ü"/>
            </a:pPr>
            <a:r>
              <a:rPr lang="en-US" sz="1400" noProof="1"/>
              <a:t>Used NLTK’s English stop words list to filter out unnecessary words from both title and content columns.</a:t>
            </a:r>
            <a:endParaRPr lang="en-US" sz="1400" dirty="0"/>
          </a:p>
        </p:txBody>
      </p:sp>
      <p:pic>
        <p:nvPicPr>
          <p:cNvPr id="21" name="Picture 20">
            <a:extLst>
              <a:ext uri="{FF2B5EF4-FFF2-40B4-BE49-F238E27FC236}">
                <a16:creationId xmlns:a16="http://schemas.microsoft.com/office/drawing/2014/main" id="{F2A39C78-1D81-D5D1-51F9-12A877A85802}"/>
              </a:ext>
            </a:extLst>
          </p:cNvPr>
          <p:cNvPicPr>
            <a:picLocks noChangeAspect="1"/>
          </p:cNvPicPr>
          <p:nvPr/>
        </p:nvPicPr>
        <p:blipFill>
          <a:blip r:embed="rId2"/>
          <a:stretch>
            <a:fillRect/>
          </a:stretch>
        </p:blipFill>
        <p:spPr>
          <a:xfrm>
            <a:off x="875608" y="4128735"/>
            <a:ext cx="10440784" cy="1710288"/>
          </a:xfrm>
          <a:prstGeom prst="rect">
            <a:avLst/>
          </a:prstGeom>
        </p:spPr>
      </p:pic>
      <p:sp>
        <p:nvSpPr>
          <p:cNvPr id="22" name="TextBox 21">
            <a:extLst>
              <a:ext uri="{FF2B5EF4-FFF2-40B4-BE49-F238E27FC236}">
                <a16:creationId xmlns:a16="http://schemas.microsoft.com/office/drawing/2014/main" id="{28FF6B74-5478-0B0B-7AAF-94CDFFDBAA3E}"/>
              </a:ext>
            </a:extLst>
          </p:cNvPr>
          <p:cNvSpPr txBox="1"/>
          <p:nvPr/>
        </p:nvSpPr>
        <p:spPr>
          <a:xfrm>
            <a:off x="3615447" y="3633997"/>
            <a:ext cx="4740614" cy="461665"/>
          </a:xfrm>
          <a:prstGeom prst="rect">
            <a:avLst/>
          </a:prstGeom>
          <a:noFill/>
        </p:spPr>
        <p:txBody>
          <a:bodyPr wrap="square" rtlCol="0">
            <a:spAutoFit/>
          </a:bodyPr>
          <a:lstStyle/>
          <a:p>
            <a:r>
              <a:rPr lang="en-US" sz="2400" b="1" dirty="0">
                <a:solidFill>
                  <a:srgbClr val="0070C0"/>
                </a:solidFill>
              </a:rPr>
              <a:t>Clean DATA after pre-processing</a:t>
            </a:r>
          </a:p>
        </p:txBody>
      </p:sp>
      <p:sp>
        <p:nvSpPr>
          <p:cNvPr id="2" name="Footer Placeholder 1">
            <a:extLst>
              <a:ext uri="{FF2B5EF4-FFF2-40B4-BE49-F238E27FC236}">
                <a16:creationId xmlns:a16="http://schemas.microsoft.com/office/drawing/2014/main" id="{DA9058C6-7449-A6F1-E5D1-F2C63DEB2ECA}"/>
              </a:ext>
            </a:extLst>
          </p:cNvPr>
          <p:cNvSpPr>
            <a:spLocks noGrp="1"/>
          </p:cNvSpPr>
          <p:nvPr>
            <p:ph type="ftr" sz="quarter" idx="11"/>
          </p:nvPr>
        </p:nvSpPr>
        <p:spPr/>
        <p:txBody>
          <a:bodyPr/>
          <a:lstStyle/>
          <a:p>
            <a:endParaRPr lang="en-US" dirty="0"/>
          </a:p>
        </p:txBody>
      </p:sp>
      <p:pic>
        <p:nvPicPr>
          <p:cNvPr id="5" name="Picture 4">
            <a:extLst>
              <a:ext uri="{FF2B5EF4-FFF2-40B4-BE49-F238E27FC236}">
                <a16:creationId xmlns:a16="http://schemas.microsoft.com/office/drawing/2014/main" id="{42A356B5-756A-7DD3-EB10-0C1B6AB51F08}"/>
              </a:ext>
            </a:extLst>
          </p:cNvPr>
          <p:cNvPicPr>
            <a:picLocks noChangeAspect="1"/>
          </p:cNvPicPr>
          <p:nvPr/>
        </p:nvPicPr>
        <p:blipFill>
          <a:blip r:embed="rId3"/>
          <a:stretch>
            <a:fillRect/>
          </a:stretch>
        </p:blipFill>
        <p:spPr>
          <a:xfrm>
            <a:off x="0" y="5876561"/>
            <a:ext cx="1047750" cy="914400"/>
          </a:xfrm>
          <a:prstGeom prst="rect">
            <a:avLst/>
          </a:prstGeom>
        </p:spPr>
      </p:pic>
      <p:pic>
        <p:nvPicPr>
          <p:cNvPr id="8" name="Picture 7">
            <a:extLst>
              <a:ext uri="{FF2B5EF4-FFF2-40B4-BE49-F238E27FC236}">
                <a16:creationId xmlns:a16="http://schemas.microsoft.com/office/drawing/2014/main" id="{79280EA4-8D49-F94E-3815-DE3BC1837D8F}"/>
              </a:ext>
            </a:extLst>
          </p:cNvPr>
          <p:cNvPicPr>
            <a:picLocks noChangeAspect="1"/>
          </p:cNvPicPr>
          <p:nvPr/>
        </p:nvPicPr>
        <p:blipFill>
          <a:blip r:embed="rId4"/>
          <a:stretch>
            <a:fillRect/>
          </a:stretch>
        </p:blipFill>
        <p:spPr>
          <a:xfrm>
            <a:off x="10010775" y="10251"/>
            <a:ext cx="2181225" cy="952500"/>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64090" y="236597"/>
            <a:ext cx="3514522" cy="1358739"/>
          </a:xfrm>
        </p:spPr>
        <p:txBody>
          <a:bodyPr/>
          <a:lstStyle/>
          <a:p>
            <a:r>
              <a:rPr lang="en-US" sz="4000" b="1" dirty="0">
                <a:latin typeface="Amasis MT Pro Black" panose="02040A04050005020304" pitchFamily="18" charset="0"/>
              </a:rPr>
              <a:t>EDA</a:t>
            </a:r>
            <a:br>
              <a:rPr lang="en-US" dirty="0"/>
            </a:br>
            <a:r>
              <a:rPr lang="en-US" sz="2000" dirty="0"/>
              <a:t>Exploratory Data Analysis</a:t>
            </a:r>
            <a:endParaRPr lang="en-US" dirty="0"/>
          </a:p>
        </p:txBody>
      </p:sp>
      <p:pic>
        <p:nvPicPr>
          <p:cNvPr id="4" name="Picture 3" descr="A graph with blue rectangular bars&#10;&#10;Description automatically generated">
            <a:extLst>
              <a:ext uri="{FF2B5EF4-FFF2-40B4-BE49-F238E27FC236}">
                <a16:creationId xmlns:a16="http://schemas.microsoft.com/office/drawing/2014/main" id="{C866E250-89AC-F72B-F333-274C62707A3D}"/>
              </a:ext>
            </a:extLst>
          </p:cNvPr>
          <p:cNvPicPr>
            <a:picLocks noChangeAspect="1"/>
          </p:cNvPicPr>
          <p:nvPr/>
        </p:nvPicPr>
        <p:blipFill>
          <a:blip r:embed="rId2"/>
          <a:stretch>
            <a:fillRect/>
          </a:stretch>
        </p:blipFill>
        <p:spPr>
          <a:xfrm>
            <a:off x="2798729" y="1854222"/>
            <a:ext cx="8855008" cy="4523007"/>
          </a:xfrm>
          <a:prstGeom prst="rect">
            <a:avLst/>
          </a:prstGeom>
        </p:spPr>
      </p:pic>
      <p:sp>
        <p:nvSpPr>
          <p:cNvPr id="5" name="TextBox 4">
            <a:extLst>
              <a:ext uri="{FF2B5EF4-FFF2-40B4-BE49-F238E27FC236}">
                <a16:creationId xmlns:a16="http://schemas.microsoft.com/office/drawing/2014/main" id="{E7A18F2A-D434-0C7D-6D08-D967A4E0E99B}"/>
              </a:ext>
            </a:extLst>
          </p:cNvPr>
          <p:cNvSpPr txBox="1"/>
          <p:nvPr/>
        </p:nvSpPr>
        <p:spPr>
          <a:xfrm>
            <a:off x="233464" y="1877438"/>
            <a:ext cx="2334638" cy="3293209"/>
          </a:xfrm>
          <a:prstGeom prst="rect">
            <a:avLst/>
          </a:prstGeom>
          <a:noFill/>
        </p:spPr>
        <p:txBody>
          <a:bodyPr wrap="square" rtlCol="0">
            <a:spAutoFit/>
          </a:bodyPr>
          <a:lstStyle/>
          <a:p>
            <a:r>
              <a:rPr lang="en-US" sz="1600" dirty="0"/>
              <a:t>The following graphs gives us a brief overview on our data:</a:t>
            </a:r>
          </a:p>
          <a:p>
            <a:endParaRPr lang="en-US" sz="1600" dirty="0"/>
          </a:p>
          <a:p>
            <a:pPr marL="285750" indent="-285750">
              <a:buFont typeface="Wingdings" panose="05000000000000000000" pitchFamily="2" charset="2"/>
              <a:buChar char="ü"/>
            </a:pPr>
            <a:r>
              <a:rPr lang="en-US" sz="1600" dirty="0"/>
              <a:t>No of reviews pre product</a:t>
            </a:r>
          </a:p>
          <a:p>
            <a:pPr marL="285750" indent="-285750">
              <a:buFont typeface="Wingdings" panose="05000000000000000000" pitchFamily="2" charset="2"/>
              <a:buChar char="ü"/>
            </a:pPr>
            <a:r>
              <a:rPr lang="en-US" sz="1600" dirty="0"/>
              <a:t>distribution of ratings</a:t>
            </a:r>
          </a:p>
          <a:p>
            <a:pPr marL="285750" indent="-285750">
              <a:buFont typeface="Wingdings" panose="05000000000000000000" pitchFamily="2" charset="2"/>
              <a:buChar char="ü"/>
            </a:pPr>
            <a:endParaRPr lang="en-US" sz="1600" dirty="0"/>
          </a:p>
          <a:p>
            <a:r>
              <a:rPr lang="en-US" sz="1600" dirty="0"/>
              <a:t>It helps deepen our view on the data; so we can think of a suitable Learning model.</a:t>
            </a:r>
          </a:p>
        </p:txBody>
      </p:sp>
      <p:pic>
        <p:nvPicPr>
          <p:cNvPr id="6" name="Picture 5">
            <a:extLst>
              <a:ext uri="{FF2B5EF4-FFF2-40B4-BE49-F238E27FC236}">
                <a16:creationId xmlns:a16="http://schemas.microsoft.com/office/drawing/2014/main" id="{C3F3B1BF-36CC-FB4A-CC78-BC6A91E7E098}"/>
              </a:ext>
            </a:extLst>
          </p:cNvPr>
          <p:cNvPicPr>
            <a:picLocks noChangeAspect="1"/>
          </p:cNvPicPr>
          <p:nvPr/>
        </p:nvPicPr>
        <p:blipFill>
          <a:blip r:embed="rId3"/>
          <a:stretch>
            <a:fillRect/>
          </a:stretch>
        </p:blipFill>
        <p:spPr>
          <a:xfrm>
            <a:off x="0" y="5943600"/>
            <a:ext cx="1047750" cy="914400"/>
          </a:xfrm>
          <a:prstGeom prst="rect">
            <a:avLst/>
          </a:prstGeom>
        </p:spPr>
      </p:pic>
      <p:pic>
        <p:nvPicPr>
          <p:cNvPr id="8" name="Picture 7">
            <a:extLst>
              <a:ext uri="{FF2B5EF4-FFF2-40B4-BE49-F238E27FC236}">
                <a16:creationId xmlns:a16="http://schemas.microsoft.com/office/drawing/2014/main" id="{94509037-6FC2-0798-1FA9-F45D5E040224}"/>
              </a:ext>
            </a:extLst>
          </p:cNvPr>
          <p:cNvPicPr>
            <a:picLocks noChangeAspect="1"/>
          </p:cNvPicPr>
          <p:nvPr/>
        </p:nvPicPr>
        <p:blipFill>
          <a:blip r:embed="rId4"/>
          <a:stretch>
            <a:fillRect/>
          </a:stretch>
        </p:blipFill>
        <p:spPr>
          <a:xfrm>
            <a:off x="10010775" y="4521"/>
            <a:ext cx="2181225" cy="952500"/>
          </a:xfrm>
          <a:prstGeom prst="rect">
            <a:avLst/>
          </a:prstGeom>
        </p:spPr>
      </p:pic>
    </p:spTree>
    <p:extLst>
      <p:ext uri="{BB962C8B-B14F-4D97-AF65-F5344CB8AC3E}">
        <p14:creationId xmlns:p14="http://schemas.microsoft.com/office/powerpoint/2010/main" val="70778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US" smtClean="0"/>
              <a:pPr/>
              <a:t>8</a:t>
            </a:fld>
            <a:endParaRPr lang="en-US" dirty="0"/>
          </a:p>
        </p:txBody>
      </p:sp>
      <p:pic>
        <p:nvPicPr>
          <p:cNvPr id="26" name="Picture 25" descr="A graph with blue bars&#10;&#10;Description automatically generated">
            <a:extLst>
              <a:ext uri="{FF2B5EF4-FFF2-40B4-BE49-F238E27FC236}">
                <a16:creationId xmlns:a16="http://schemas.microsoft.com/office/drawing/2014/main" id="{3B3033B7-0F32-E4FA-A50D-F2FE2FC6D614}"/>
              </a:ext>
            </a:extLst>
          </p:cNvPr>
          <p:cNvPicPr>
            <a:picLocks noChangeAspect="1"/>
          </p:cNvPicPr>
          <p:nvPr/>
        </p:nvPicPr>
        <p:blipFill>
          <a:blip r:embed="rId2"/>
          <a:stretch>
            <a:fillRect/>
          </a:stretch>
        </p:blipFill>
        <p:spPr>
          <a:xfrm>
            <a:off x="2773392" y="1173284"/>
            <a:ext cx="6645216" cy="4511431"/>
          </a:xfrm>
          <a:prstGeom prst="rect">
            <a:avLst/>
          </a:prstGeom>
        </p:spPr>
      </p:pic>
      <p:sp>
        <p:nvSpPr>
          <p:cNvPr id="2" name="Footer Placeholder 1">
            <a:extLst>
              <a:ext uri="{FF2B5EF4-FFF2-40B4-BE49-F238E27FC236}">
                <a16:creationId xmlns:a16="http://schemas.microsoft.com/office/drawing/2014/main" id="{62502DE2-B8A5-0095-7D4B-5A6A2B8B8F09}"/>
              </a:ext>
            </a:extLst>
          </p:cNvPr>
          <p:cNvSpPr>
            <a:spLocks noGrp="1"/>
          </p:cNvSpPr>
          <p:nvPr>
            <p:ph type="ftr" sz="quarter" idx="21"/>
          </p:nvPr>
        </p:nvSpPr>
        <p:spPr/>
        <p:txBody>
          <a:bodyPr/>
          <a:lstStyle/>
          <a:p>
            <a:endParaRPr lang="en-US" dirty="0"/>
          </a:p>
        </p:txBody>
      </p:sp>
      <p:pic>
        <p:nvPicPr>
          <p:cNvPr id="5" name="Picture 4">
            <a:extLst>
              <a:ext uri="{FF2B5EF4-FFF2-40B4-BE49-F238E27FC236}">
                <a16:creationId xmlns:a16="http://schemas.microsoft.com/office/drawing/2014/main" id="{AFDE5ABA-2981-93D1-F828-A701C40BC9B3}"/>
              </a:ext>
            </a:extLst>
          </p:cNvPr>
          <p:cNvPicPr>
            <a:picLocks noChangeAspect="1"/>
          </p:cNvPicPr>
          <p:nvPr/>
        </p:nvPicPr>
        <p:blipFill>
          <a:blip r:embed="rId3"/>
          <a:stretch>
            <a:fillRect/>
          </a:stretch>
        </p:blipFill>
        <p:spPr>
          <a:xfrm>
            <a:off x="10010775" y="0"/>
            <a:ext cx="2181225" cy="952500"/>
          </a:xfrm>
          <a:prstGeom prst="rect">
            <a:avLst/>
          </a:prstGeom>
        </p:spPr>
      </p:pic>
      <p:pic>
        <p:nvPicPr>
          <p:cNvPr id="7" name="Picture 6">
            <a:extLst>
              <a:ext uri="{FF2B5EF4-FFF2-40B4-BE49-F238E27FC236}">
                <a16:creationId xmlns:a16="http://schemas.microsoft.com/office/drawing/2014/main" id="{CF7A8C06-E635-5DDD-797B-F60BEA3E8A1E}"/>
              </a:ext>
            </a:extLst>
          </p:cNvPr>
          <p:cNvPicPr>
            <a:picLocks noChangeAspect="1"/>
          </p:cNvPicPr>
          <p:nvPr/>
        </p:nvPicPr>
        <p:blipFill>
          <a:blip r:embed="rId4"/>
          <a:stretch>
            <a:fillRect/>
          </a:stretch>
        </p:blipFill>
        <p:spPr>
          <a:xfrm>
            <a:off x="0" y="5943600"/>
            <a:ext cx="1047750" cy="914400"/>
          </a:xfrm>
          <a:prstGeom prst="rect">
            <a:avLst/>
          </a:prstGeom>
        </p:spPr>
      </p:pic>
    </p:spTree>
    <p:extLst>
      <p:ext uri="{BB962C8B-B14F-4D97-AF65-F5344CB8AC3E}">
        <p14:creationId xmlns:p14="http://schemas.microsoft.com/office/powerpoint/2010/main" val="2069393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CFB14CE-CD1D-8ACE-D4AF-E79C77742087}"/>
              </a:ext>
            </a:extLst>
          </p:cNvPr>
          <p:cNvSpPr>
            <a:spLocks noGrp="1"/>
          </p:cNvSpPr>
          <p:nvPr>
            <p:ph type="body" sz="quarter" idx="15"/>
          </p:nvPr>
        </p:nvSpPr>
        <p:spPr>
          <a:xfrm>
            <a:off x="1126091" y="1127479"/>
            <a:ext cx="6784893" cy="3032792"/>
          </a:xfrm>
        </p:spPr>
        <p:txBody>
          <a:bodyPr>
            <a:normAutofit lnSpcReduction="10000"/>
          </a:bodyPr>
          <a:lstStyle/>
          <a:p>
            <a:pPr marL="285750" indent="-285750">
              <a:buFont typeface="Wingdings" panose="05000000000000000000" pitchFamily="2" charset="2"/>
              <a:buChar char="v"/>
            </a:pPr>
            <a:r>
              <a:rPr lang="en-US" sz="1800" b="1" i="1" dirty="0"/>
              <a:t>To achieve the polarity analysis of the text reviews data</a:t>
            </a:r>
            <a:r>
              <a:rPr lang="en-US" sz="1800" dirty="0"/>
              <a:t>, we have to do some text pre-processing first using the </a:t>
            </a:r>
            <a:r>
              <a:rPr lang="en-US" sz="1800" dirty="0" err="1"/>
              <a:t>SpaCy</a:t>
            </a:r>
            <a:r>
              <a:rPr lang="en-US" sz="1800" dirty="0"/>
              <a:t> NLP model to perform lemmatization (converting words to their base forms) and </a:t>
            </a:r>
            <a:r>
              <a:rPr lang="en-US" sz="1800" dirty="0" err="1"/>
              <a:t>stopwords</a:t>
            </a:r>
            <a:r>
              <a:rPr lang="en-US" sz="1800" dirty="0"/>
              <a:t> removal (removing common words like "the", "and", etc.) on the product reviews.</a:t>
            </a:r>
          </a:p>
          <a:p>
            <a:pPr marL="285750" indent="-285750">
              <a:buFont typeface="Wingdings" panose="05000000000000000000" pitchFamily="2" charset="2"/>
              <a:buChar char="v"/>
            </a:pPr>
            <a:r>
              <a:rPr lang="en-US" sz="1800" dirty="0"/>
              <a:t>Each processed review undergoes sentiment analysis using </a:t>
            </a:r>
            <a:r>
              <a:rPr lang="en-US" sz="1800" dirty="0" err="1"/>
              <a:t>TextBlob</a:t>
            </a:r>
            <a:r>
              <a:rPr lang="en-US" sz="1800" dirty="0"/>
              <a:t>, which calculates a polarity score ranging from -1 (negative) to 1 (positive).</a:t>
            </a:r>
          </a:p>
          <a:p>
            <a:pPr marL="285750" indent="-285750">
              <a:buFont typeface="Wingdings" panose="05000000000000000000" pitchFamily="2" charset="2"/>
              <a:buChar char="v"/>
            </a:pPr>
            <a:r>
              <a:rPr lang="en-US" sz="1800" dirty="0"/>
              <a:t>The average sentiment polarity is computed for each product category.</a:t>
            </a:r>
          </a:p>
          <a:p>
            <a:endParaRPr lang="en-US" dirty="0"/>
          </a:p>
        </p:txBody>
      </p:sp>
      <p:sp>
        <p:nvSpPr>
          <p:cNvPr id="10" name="Footer Placeholder 9">
            <a:extLst>
              <a:ext uri="{FF2B5EF4-FFF2-40B4-BE49-F238E27FC236}">
                <a16:creationId xmlns:a16="http://schemas.microsoft.com/office/drawing/2014/main" id="{E49DABB1-9798-7812-91F7-0D7AFB34C4B2}"/>
              </a:ext>
            </a:extLst>
          </p:cNvPr>
          <p:cNvSpPr>
            <a:spLocks noGrp="1"/>
          </p:cNvSpPr>
          <p:nvPr>
            <p:ph type="ftr" sz="quarter" idx="21"/>
          </p:nvPr>
        </p:nvSpPr>
        <p:spPr/>
        <p:txBody>
          <a:bodyPr/>
          <a:lstStyle/>
          <a:p>
            <a:endParaRPr lang="en-US" dirty="0"/>
          </a:p>
        </p:txBody>
      </p:sp>
      <p:sp>
        <p:nvSpPr>
          <p:cNvPr id="11" name="Slide Number Placeholder 10">
            <a:extLst>
              <a:ext uri="{FF2B5EF4-FFF2-40B4-BE49-F238E27FC236}">
                <a16:creationId xmlns:a16="http://schemas.microsoft.com/office/drawing/2014/main" id="{B24426F2-16F4-35AB-4EBF-E7C0A9D27A87}"/>
              </a:ext>
            </a:extLst>
          </p:cNvPr>
          <p:cNvSpPr>
            <a:spLocks noGrp="1"/>
          </p:cNvSpPr>
          <p:nvPr>
            <p:ph type="sldNum" sz="quarter" idx="22"/>
          </p:nvPr>
        </p:nvSpPr>
        <p:spPr/>
        <p:txBody>
          <a:bodyPr/>
          <a:lstStyle/>
          <a:p>
            <a:fld id="{B5CEABB6-07DC-46E8-9B57-56EC44A396E5}" type="slidenum">
              <a:rPr lang="en-US" smtClean="0"/>
              <a:pPr/>
              <a:t>9</a:t>
            </a:fld>
            <a:endParaRPr lang="en-US" dirty="0"/>
          </a:p>
        </p:txBody>
      </p:sp>
      <p:pic>
        <p:nvPicPr>
          <p:cNvPr id="13" name="Picture 12" descr="A screenshot of a computer&#10;&#10;Description automatically generated">
            <a:extLst>
              <a:ext uri="{FF2B5EF4-FFF2-40B4-BE49-F238E27FC236}">
                <a16:creationId xmlns:a16="http://schemas.microsoft.com/office/drawing/2014/main" id="{79CFE8D8-4C4C-4BE6-230D-93D67670C820}"/>
              </a:ext>
            </a:extLst>
          </p:cNvPr>
          <p:cNvPicPr>
            <a:picLocks noChangeAspect="1"/>
          </p:cNvPicPr>
          <p:nvPr/>
        </p:nvPicPr>
        <p:blipFill>
          <a:blip r:embed="rId2"/>
          <a:stretch>
            <a:fillRect/>
          </a:stretch>
        </p:blipFill>
        <p:spPr>
          <a:xfrm>
            <a:off x="6184888" y="4160271"/>
            <a:ext cx="5542087" cy="2476484"/>
          </a:xfrm>
          <a:prstGeom prst="rect">
            <a:avLst/>
          </a:prstGeom>
        </p:spPr>
      </p:pic>
      <p:sp>
        <p:nvSpPr>
          <p:cNvPr id="15" name="TextBox 14">
            <a:extLst>
              <a:ext uri="{FF2B5EF4-FFF2-40B4-BE49-F238E27FC236}">
                <a16:creationId xmlns:a16="http://schemas.microsoft.com/office/drawing/2014/main" id="{BB73E651-F9EB-B39E-8000-CDA4F1C10C16}"/>
              </a:ext>
            </a:extLst>
          </p:cNvPr>
          <p:cNvSpPr txBox="1"/>
          <p:nvPr/>
        </p:nvSpPr>
        <p:spPr>
          <a:xfrm>
            <a:off x="410991" y="313995"/>
            <a:ext cx="1991741" cy="461665"/>
          </a:xfrm>
          <a:prstGeom prst="rect">
            <a:avLst/>
          </a:prstGeom>
          <a:noFill/>
        </p:spPr>
        <p:txBody>
          <a:bodyPr wrap="square">
            <a:spAutoFit/>
          </a:bodyPr>
          <a:lstStyle/>
          <a:p>
            <a:r>
              <a:rPr lang="en-US" sz="2400" b="1" dirty="0"/>
              <a:t>Text analysis</a:t>
            </a:r>
          </a:p>
        </p:txBody>
      </p:sp>
      <p:pic>
        <p:nvPicPr>
          <p:cNvPr id="3" name="Picture 2">
            <a:extLst>
              <a:ext uri="{FF2B5EF4-FFF2-40B4-BE49-F238E27FC236}">
                <a16:creationId xmlns:a16="http://schemas.microsoft.com/office/drawing/2014/main" id="{8559BC33-1993-AA87-3C12-755E53F6B643}"/>
              </a:ext>
            </a:extLst>
          </p:cNvPr>
          <p:cNvPicPr>
            <a:picLocks noChangeAspect="1"/>
          </p:cNvPicPr>
          <p:nvPr/>
        </p:nvPicPr>
        <p:blipFill>
          <a:blip r:embed="rId3"/>
          <a:stretch>
            <a:fillRect/>
          </a:stretch>
        </p:blipFill>
        <p:spPr>
          <a:xfrm>
            <a:off x="0" y="5899150"/>
            <a:ext cx="1047750" cy="914400"/>
          </a:xfrm>
          <a:prstGeom prst="rect">
            <a:avLst/>
          </a:prstGeom>
        </p:spPr>
      </p:pic>
      <p:pic>
        <p:nvPicPr>
          <p:cNvPr id="6" name="Picture 5">
            <a:extLst>
              <a:ext uri="{FF2B5EF4-FFF2-40B4-BE49-F238E27FC236}">
                <a16:creationId xmlns:a16="http://schemas.microsoft.com/office/drawing/2014/main" id="{72EC773D-8CA0-BAD8-264F-FAA3C410D732}"/>
              </a:ext>
            </a:extLst>
          </p:cNvPr>
          <p:cNvPicPr>
            <a:picLocks noChangeAspect="1"/>
          </p:cNvPicPr>
          <p:nvPr/>
        </p:nvPicPr>
        <p:blipFill>
          <a:blip r:embed="rId4"/>
          <a:stretch>
            <a:fillRect/>
          </a:stretch>
        </p:blipFill>
        <p:spPr>
          <a:xfrm>
            <a:off x="10010775" y="0"/>
            <a:ext cx="2181225" cy="952500"/>
          </a:xfrm>
          <a:prstGeom prst="rect">
            <a:avLst/>
          </a:prstGeom>
        </p:spPr>
      </p:pic>
    </p:spTree>
    <p:extLst>
      <p:ext uri="{BB962C8B-B14F-4D97-AF65-F5344CB8AC3E}">
        <p14:creationId xmlns:p14="http://schemas.microsoft.com/office/powerpoint/2010/main" val="2978405354"/>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10980D2D-A96C-4E9B-A00E-81C4CAF0ABBD}" vid="{7928933E-F394-4192-9CD9-6D2A259AB5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E18436D-DA32-4E27-AC64-8FFEDA5218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66C46A-DC57-4209-80CD-9FE6C93151FF}">
  <ds:schemaRefs>
    <ds:schemaRef ds:uri="http://schemas.microsoft.com/sharepoint/v3/contenttype/forms"/>
  </ds:schemaRefs>
</ds:datastoreItem>
</file>

<file path=customXml/itemProps3.xml><?xml version="1.0" encoding="utf-8"?>
<ds:datastoreItem xmlns:ds="http://schemas.openxmlformats.org/officeDocument/2006/customXml" ds:itemID="{BEFFFA3F-0FB5-4ED3-8906-A15B16577F44}">
  <ds:schemaRefs>
    <ds:schemaRef ds:uri="http://www.w3.org/XML/1998/namespace"/>
    <ds:schemaRef ds:uri="http://schemas.microsoft.com/office/2006/documentManagement/types"/>
    <ds:schemaRef ds:uri="http://schemas.microsoft.com/office/infopath/2007/PartnerControls"/>
    <ds:schemaRef ds:uri="http://schemas.microsoft.com/sharepoint/v3"/>
    <ds:schemaRef ds:uri="230e9df3-be65-4c73-a93b-d1236ebd677e"/>
    <ds:schemaRef ds:uri="http://schemas.microsoft.com/office/2006/metadata/properties"/>
    <ds:schemaRef ds:uri="http://purl.org/dc/terms/"/>
    <ds:schemaRef ds:uri="http://purl.org/dc/dcmitype/"/>
    <ds:schemaRef ds:uri="http://schemas.openxmlformats.org/package/2006/metadata/core-properties"/>
    <ds:schemaRef ds:uri="16c05727-aa75-4e4a-9b5f-8a80a1165891"/>
    <ds:schemaRef ds:uri="71af3243-3dd4-4a8d-8c0d-dd76da1f02a5"/>
    <ds:schemaRef ds:uri="http://purl.org/dc/elements/1.1/"/>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light sales pitch</Template>
  <TotalTime>1464</TotalTime>
  <Words>3359</Words>
  <Application>Microsoft Office PowerPoint</Application>
  <PresentationFormat>Widescreen</PresentationFormat>
  <Paragraphs>336</Paragraphs>
  <Slides>40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ADLaM Display</vt:lpstr>
      <vt:lpstr>Aharoni</vt:lpstr>
      <vt:lpstr>Amasis MT Pro Black</vt:lpstr>
      <vt:lpstr>Arial</vt:lpstr>
      <vt:lpstr>Calibri</vt:lpstr>
      <vt:lpstr>Courier New</vt:lpstr>
      <vt:lpstr>Tenorite</vt:lpstr>
      <vt:lpstr>Wingdings</vt:lpstr>
      <vt:lpstr>Monoline</vt:lpstr>
      <vt:lpstr>Intel Products Sentiment and Trend Analysis</vt:lpstr>
      <vt:lpstr>AGENDA</vt:lpstr>
      <vt:lpstr>Overview </vt:lpstr>
      <vt:lpstr>Data Collection and Preprocessing</vt:lpstr>
      <vt:lpstr>PowerPoint Presentation</vt:lpstr>
      <vt:lpstr>PowerPoint Presentation</vt:lpstr>
      <vt:lpstr>EDA 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Contribution</vt:lpstr>
      <vt:lpstr>Thank you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Products Sentiment and Trend Analysis</dc:title>
  <dc:creator>Ahmed Hesham Mahmoud Arafa 2000079</dc:creator>
  <cp:lastModifiedBy>Ahmed Hesham Mahmoud Arafa 2000079</cp:lastModifiedBy>
  <cp:revision>14</cp:revision>
  <dcterms:created xsi:type="dcterms:W3CDTF">2024-10-11T02:58:22Z</dcterms:created>
  <dcterms:modified xsi:type="dcterms:W3CDTF">2024-10-12T17:06:28Z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